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6"/>
  </p:notesMasterIdLst>
  <p:handoutMasterIdLst>
    <p:handoutMasterId r:id="rId27"/>
  </p:handoutMasterIdLst>
  <p:sldIdLst>
    <p:sldId id="256" r:id="rId2"/>
    <p:sldId id="257" r:id="rId3"/>
    <p:sldId id="260" r:id="rId4"/>
    <p:sldId id="261" r:id="rId5"/>
    <p:sldId id="262" r:id="rId6"/>
    <p:sldId id="263" r:id="rId7"/>
    <p:sldId id="264" r:id="rId8"/>
    <p:sldId id="265" r:id="rId9"/>
    <p:sldId id="266" r:id="rId10"/>
    <p:sldId id="267" r:id="rId11"/>
    <p:sldId id="268" r:id="rId12"/>
    <p:sldId id="270"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Lst>
  <p:sldSz cx="12192000" cy="6858000"/>
  <p:notesSz cx="6858000" cy="9144000"/>
  <p:embeddedFontLst>
    <p:embeddedFont>
      <p:font typeface="Roboto" panose="02000000000000000000" pitchFamily="2"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Maven Pro" panose="00000500000000000000" pitchFamily="2" charset="0"/>
      <p:regular r:id="rId36"/>
      <p:bold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10"/>
    <a:srgbClr val="FF6600"/>
    <a:srgbClr val="EEE5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3D601D-73A3-46BD-9894-840581B96A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AC1FD2-70F0-4532-B2AE-61FF2E7B4F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C9CA0-3F97-4868-B0E1-C20F9604FEE1}" type="datetimeFigureOut">
              <a:rPr lang="en-US" smtClean="0"/>
              <a:t>4/18/2018</a:t>
            </a:fld>
            <a:endParaRPr lang="en-US"/>
          </a:p>
        </p:txBody>
      </p:sp>
      <p:sp>
        <p:nvSpPr>
          <p:cNvPr id="4" name="Footer Placeholder 3">
            <a:extLst>
              <a:ext uri="{FF2B5EF4-FFF2-40B4-BE49-F238E27FC236}">
                <a16:creationId xmlns:a16="http://schemas.microsoft.com/office/drawing/2014/main" id="{45A2D829-490C-4A4D-8FE6-7F0282C403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29003C-1E03-45E6-9C1A-2BB650E106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1C23A4-8256-457A-A99D-BFFECA7F4C80}" type="slidenum">
              <a:rPr lang="en-US" smtClean="0"/>
              <a:t>‹#›</a:t>
            </a:fld>
            <a:endParaRPr lang="en-US"/>
          </a:p>
        </p:txBody>
      </p:sp>
    </p:spTree>
    <p:extLst>
      <p:ext uri="{BB962C8B-B14F-4D97-AF65-F5344CB8AC3E}">
        <p14:creationId xmlns:p14="http://schemas.microsoft.com/office/powerpoint/2010/main" val="203078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9BBBC-0EF9-4D65-866C-2004685EDF9B}" type="datetimeFigureOut">
              <a:rPr lang="en-US" smtClean="0"/>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4C018-47A8-41FA-AFDA-C6D624771820}" type="slidenum">
              <a:rPr lang="en-US" smtClean="0"/>
              <a:t>‹#›</a:t>
            </a:fld>
            <a:endParaRPr lang="en-US"/>
          </a:p>
        </p:txBody>
      </p:sp>
    </p:spTree>
    <p:extLst>
      <p:ext uri="{BB962C8B-B14F-4D97-AF65-F5344CB8AC3E}">
        <p14:creationId xmlns:p14="http://schemas.microsoft.com/office/powerpoint/2010/main" val="751811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68125B-A4AE-4984-89CA-552CA818BFD8}"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2094453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68125B-A4AE-4984-89CA-552CA818BFD8}"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347787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68125B-A4AE-4984-89CA-552CA818BFD8}"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4223921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BBD664-5751-426E-9154-A90EB6D2A124}"/>
              </a:ext>
            </a:extLst>
          </p:cNvPr>
          <p:cNvSpPr/>
          <p:nvPr userDrawn="1"/>
        </p:nvSpPr>
        <p:spPr>
          <a:xfrm>
            <a:off x="0" y="1713053"/>
            <a:ext cx="12192000" cy="5144947"/>
          </a:xfrm>
          <a:prstGeom prst="rect">
            <a:avLst/>
          </a:prstGeom>
          <a:solidFill>
            <a:schemeClr val="tx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6862" y="271472"/>
            <a:ext cx="9747738" cy="1009651"/>
          </a:xfrm>
          <a:noFill/>
        </p:spPr>
        <p:txBody>
          <a:bodyPr/>
          <a:lstStyle>
            <a:lvl1pPr>
              <a:defRPr>
                <a:solidFill>
                  <a:srgbClr val="FF6D10"/>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386862" y="6316615"/>
            <a:ext cx="2743200" cy="365125"/>
          </a:xfrm>
        </p:spPr>
        <p:txBody>
          <a:bodyPr/>
          <a:lstStyle/>
          <a:p>
            <a:fld id="{E868125B-A4AE-4984-89CA-552CA818BFD8}" type="datetimeFigureOut">
              <a:rPr lang="en-US" smtClean="0"/>
              <a:t>4/18/2018</a:t>
            </a:fld>
            <a:endParaRPr lang="en-US" dirty="0"/>
          </a:p>
        </p:txBody>
      </p:sp>
      <p:sp>
        <p:nvSpPr>
          <p:cNvPr id="5" name="Footer Placeholder 4"/>
          <p:cNvSpPr>
            <a:spLocks noGrp="1"/>
          </p:cNvSpPr>
          <p:nvPr>
            <p:ph type="ftr" sz="quarter" idx="11"/>
          </p:nvPr>
        </p:nvSpPr>
        <p:spPr>
          <a:xfrm>
            <a:off x="3851068" y="6331327"/>
            <a:ext cx="4114800" cy="365125"/>
          </a:xfrm>
        </p:spPr>
        <p:txBody>
          <a:bodyPr/>
          <a:lstStyle/>
          <a:p>
            <a:endParaRPr lang="en-US" dirty="0"/>
          </a:p>
        </p:txBody>
      </p:sp>
      <p:sp>
        <p:nvSpPr>
          <p:cNvPr id="6" name="Slide Number Placeholder 5"/>
          <p:cNvSpPr>
            <a:spLocks noGrp="1"/>
          </p:cNvSpPr>
          <p:nvPr>
            <p:ph type="sldNum" sz="quarter" idx="12"/>
          </p:nvPr>
        </p:nvSpPr>
        <p:spPr>
          <a:xfrm>
            <a:off x="8763000" y="6331327"/>
            <a:ext cx="2743200" cy="365125"/>
          </a:xfrm>
        </p:spPr>
        <p:txBody>
          <a:bodyPr/>
          <a:lstStyle/>
          <a:p>
            <a:fld id="{9EDC968E-4CCF-4C8B-8C92-1A95592E1825}" type="slidenum">
              <a:rPr lang="en-US" smtClean="0"/>
              <a:t>‹#›</a:t>
            </a:fld>
            <a:endParaRPr lang="en-US"/>
          </a:p>
        </p:txBody>
      </p:sp>
      <p:sp>
        <p:nvSpPr>
          <p:cNvPr id="9" name="TextBox 8">
            <a:extLst>
              <a:ext uri="{FF2B5EF4-FFF2-40B4-BE49-F238E27FC236}">
                <a16:creationId xmlns:a16="http://schemas.microsoft.com/office/drawing/2014/main" id="{E1FCE1A8-3CF2-484C-BB5B-17830D021FA2}"/>
              </a:ext>
            </a:extLst>
          </p:cNvPr>
          <p:cNvSpPr txBox="1"/>
          <p:nvPr userDrawn="1"/>
        </p:nvSpPr>
        <p:spPr>
          <a:xfrm>
            <a:off x="386862" y="1904023"/>
            <a:ext cx="11043213" cy="4236334"/>
          </a:xfrm>
          <a:prstGeom prst="rect">
            <a:avLst/>
          </a:prstGeom>
          <a:noFill/>
        </p:spPr>
        <p:txBody>
          <a:bodyPr wrap="square" rtlCol="0">
            <a:spAutoFit/>
          </a:bodyPr>
          <a:lstStyle/>
          <a:p>
            <a:endParaRPr lang="en-US" dirty="0"/>
          </a:p>
        </p:txBody>
      </p:sp>
      <p:sp>
        <p:nvSpPr>
          <p:cNvPr id="11" name="Text Placeholder 10">
            <a:extLst>
              <a:ext uri="{FF2B5EF4-FFF2-40B4-BE49-F238E27FC236}">
                <a16:creationId xmlns:a16="http://schemas.microsoft.com/office/drawing/2014/main" id="{FED2B350-EEFF-44A9-9ED1-3C8482CD1737}"/>
              </a:ext>
            </a:extLst>
          </p:cNvPr>
          <p:cNvSpPr>
            <a:spLocks noGrp="1"/>
          </p:cNvSpPr>
          <p:nvPr>
            <p:ph type="body" sz="quarter" idx="13"/>
          </p:nvPr>
        </p:nvSpPr>
        <p:spPr>
          <a:xfrm>
            <a:off x="386787" y="2001838"/>
            <a:ext cx="11043213" cy="3994150"/>
          </a:xfrm>
        </p:spPr>
        <p:txBody>
          <a:bodyPr/>
          <a:lstStyle>
            <a:lvl1pPr>
              <a:defRPr>
                <a:solidFill>
                  <a:schemeClr val="bg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3359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68125B-A4AE-4984-89CA-552CA818BFD8}"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352113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68125B-A4AE-4984-89CA-552CA818BFD8}"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4011793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68125B-A4AE-4984-89CA-552CA818BFD8}" type="datetimeFigureOut">
              <a:rPr lang="en-US" smtClean="0"/>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3797516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68125B-A4AE-4984-89CA-552CA818BFD8}" type="datetimeFigureOut">
              <a:rPr lang="en-US" smtClean="0"/>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52480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8125B-A4AE-4984-89CA-552CA818BFD8}" type="datetimeFigureOut">
              <a:rPr lang="en-US" smtClean="0"/>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DC968E-4CCF-4C8B-8C92-1A95592E1825}" type="slidenum">
              <a:rPr lang="en-US" smtClean="0"/>
              <a:t>‹#›</a:t>
            </a:fld>
            <a:endParaRPr lang="en-US"/>
          </a:p>
        </p:txBody>
      </p:sp>
      <p:sp>
        <p:nvSpPr>
          <p:cNvPr id="8" name="Content Placeholder 7">
            <a:extLst>
              <a:ext uri="{FF2B5EF4-FFF2-40B4-BE49-F238E27FC236}">
                <a16:creationId xmlns:a16="http://schemas.microsoft.com/office/drawing/2014/main" id="{C61D111B-B368-4E53-845B-C19CF3BF598A}"/>
              </a:ext>
            </a:extLst>
          </p:cNvPr>
          <p:cNvSpPr>
            <a:spLocks noGrp="1"/>
          </p:cNvSpPr>
          <p:nvPr>
            <p:ph sz="quarter" idx="13"/>
          </p:nvPr>
        </p:nvSpPr>
        <p:spPr>
          <a:xfrm>
            <a:off x="928687" y="711120"/>
            <a:ext cx="10334625" cy="542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883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868125B-A4AE-4984-89CA-552CA818BFD8}"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2377610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868125B-A4AE-4984-89CA-552CA818BFD8}"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C968E-4CCF-4C8B-8C92-1A95592E1825}" type="slidenum">
              <a:rPr lang="en-US" smtClean="0"/>
              <a:t>‹#›</a:t>
            </a:fld>
            <a:endParaRPr lang="en-US"/>
          </a:p>
        </p:txBody>
      </p:sp>
    </p:spTree>
    <p:extLst>
      <p:ext uri="{BB962C8B-B14F-4D97-AF65-F5344CB8AC3E}">
        <p14:creationId xmlns:p14="http://schemas.microsoft.com/office/powerpoint/2010/main" val="562055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8125B-A4AE-4984-89CA-552CA818BFD8}" type="datetimeFigureOut">
              <a:rPr lang="en-US" smtClean="0"/>
              <a:t>4/18/2018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C968E-4CCF-4C8B-8C92-1A95592E1825}" type="slidenum">
              <a:rPr lang="en-US" smtClean="0"/>
              <a:t>‹#›</a:t>
            </a:fld>
            <a:endParaRPr lang="en-US"/>
          </a:p>
        </p:txBody>
      </p:sp>
    </p:spTree>
    <p:extLst>
      <p:ext uri="{BB962C8B-B14F-4D97-AF65-F5344CB8AC3E}">
        <p14:creationId xmlns:p14="http://schemas.microsoft.com/office/powerpoint/2010/main" val="22757216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61DE7-51D4-467A-A82C-BEF63787CF89}"/>
              </a:ext>
            </a:extLst>
          </p:cNvPr>
          <p:cNvSpPr>
            <a:spLocks noGrp="1"/>
          </p:cNvSpPr>
          <p:nvPr>
            <p:ph type="ctrTitle"/>
          </p:nvPr>
        </p:nvSpPr>
        <p:spPr>
          <a:xfrm>
            <a:off x="841094" y="944592"/>
            <a:ext cx="9144000" cy="2979778"/>
          </a:xfrm>
        </p:spPr>
        <p:txBody>
          <a:bodyPr>
            <a:noAutofit/>
          </a:bodyPr>
          <a:lstStyle/>
          <a:p>
            <a:pPr algn="l"/>
            <a:br>
              <a:rPr lang="en-US" sz="5400" dirty="0">
                <a:solidFill>
                  <a:srgbClr val="FF6D10"/>
                </a:solidFill>
              </a:rPr>
            </a:br>
            <a:r>
              <a:rPr lang="en-US" sz="5400" dirty="0">
                <a:solidFill>
                  <a:srgbClr val="FF6D10"/>
                </a:solidFill>
              </a:rPr>
              <a:t>Human Machine Interface development and vulnerabilities in SCADA systems</a:t>
            </a:r>
            <a:endParaRPr lang="en-US" sz="6600" dirty="0">
              <a:solidFill>
                <a:srgbClr val="FF6D10"/>
              </a:solidFill>
            </a:endParaRPr>
          </a:p>
        </p:txBody>
      </p:sp>
      <p:sp>
        <p:nvSpPr>
          <p:cNvPr id="3" name="Subtitle 2">
            <a:extLst>
              <a:ext uri="{FF2B5EF4-FFF2-40B4-BE49-F238E27FC236}">
                <a16:creationId xmlns:a16="http://schemas.microsoft.com/office/drawing/2014/main" id="{92A0A426-B895-49CF-9FE4-7F8E5D1E9818}"/>
              </a:ext>
            </a:extLst>
          </p:cNvPr>
          <p:cNvSpPr>
            <a:spLocks noGrp="1"/>
          </p:cNvSpPr>
          <p:nvPr>
            <p:ph type="subTitle" idx="1"/>
          </p:nvPr>
        </p:nvSpPr>
        <p:spPr>
          <a:xfrm>
            <a:off x="8347276" y="4724782"/>
            <a:ext cx="3275636" cy="1485357"/>
          </a:xfrm>
        </p:spPr>
        <p:txBody>
          <a:bodyPr>
            <a:normAutofit lnSpcReduction="10000"/>
          </a:bodyPr>
          <a:lstStyle/>
          <a:p>
            <a:pPr algn="r"/>
            <a:r>
              <a:rPr lang="en-US" sz="2800" dirty="0">
                <a:solidFill>
                  <a:srgbClr val="EEE5E9"/>
                </a:solidFill>
              </a:rPr>
              <a:t>CSC 6222</a:t>
            </a:r>
          </a:p>
          <a:p>
            <a:pPr algn="r"/>
            <a:r>
              <a:rPr lang="en-US" sz="2800" dirty="0">
                <a:solidFill>
                  <a:srgbClr val="EEE5E9"/>
                </a:solidFill>
              </a:rPr>
              <a:t>Wasfi </a:t>
            </a:r>
            <a:r>
              <a:rPr lang="en-US" sz="2800" dirty="0" err="1">
                <a:solidFill>
                  <a:srgbClr val="EEE5E9"/>
                </a:solidFill>
              </a:rPr>
              <a:t>Momen</a:t>
            </a:r>
            <a:endParaRPr lang="en-US" sz="2800" dirty="0">
              <a:solidFill>
                <a:srgbClr val="EEE5E9"/>
              </a:solidFill>
            </a:endParaRPr>
          </a:p>
          <a:p>
            <a:pPr algn="r"/>
            <a:r>
              <a:rPr lang="en-US" sz="2800" dirty="0">
                <a:solidFill>
                  <a:srgbClr val="EEE5E9"/>
                </a:solidFill>
              </a:rPr>
              <a:t>April 18, 2018</a:t>
            </a:r>
          </a:p>
        </p:txBody>
      </p:sp>
    </p:spTree>
    <p:extLst>
      <p:ext uri="{BB962C8B-B14F-4D97-AF65-F5344CB8AC3E}">
        <p14:creationId xmlns:p14="http://schemas.microsoft.com/office/powerpoint/2010/main" val="3554845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CFFE-6167-420E-A185-2214F643DBF8}"/>
              </a:ext>
            </a:extLst>
          </p:cNvPr>
          <p:cNvSpPr>
            <a:spLocks noGrp="1"/>
          </p:cNvSpPr>
          <p:nvPr>
            <p:ph type="title"/>
          </p:nvPr>
        </p:nvSpPr>
        <p:spPr>
          <a:xfrm>
            <a:off x="386862" y="271472"/>
            <a:ext cx="11043138" cy="1009651"/>
          </a:xfrm>
        </p:spPr>
        <p:txBody>
          <a:bodyPr>
            <a:noAutofit/>
          </a:bodyPr>
          <a:lstStyle/>
          <a:p>
            <a:r>
              <a:rPr lang="en-US" sz="3600" dirty="0"/>
              <a:t>Research of SCADA vulnerabilities</a:t>
            </a:r>
          </a:p>
        </p:txBody>
      </p:sp>
      <p:sp>
        <p:nvSpPr>
          <p:cNvPr id="3" name="Text Placeholder 2">
            <a:extLst>
              <a:ext uri="{FF2B5EF4-FFF2-40B4-BE49-F238E27FC236}">
                <a16:creationId xmlns:a16="http://schemas.microsoft.com/office/drawing/2014/main" id="{217D74A9-BF71-408C-84B6-C31152F1384D}"/>
              </a:ext>
            </a:extLst>
          </p:cNvPr>
          <p:cNvSpPr>
            <a:spLocks noGrp="1"/>
          </p:cNvSpPr>
          <p:nvPr>
            <p:ph type="body" sz="quarter" idx="13"/>
          </p:nvPr>
        </p:nvSpPr>
        <p:spPr>
          <a:xfrm>
            <a:off x="386862" y="1869440"/>
            <a:ext cx="11043213" cy="4815840"/>
          </a:xfrm>
        </p:spPr>
        <p:txBody>
          <a:bodyPr>
            <a:normAutofit lnSpcReduction="10000"/>
          </a:bodyPr>
          <a:lstStyle/>
          <a:p>
            <a:r>
              <a:rPr lang="en-US" dirty="0">
                <a:solidFill>
                  <a:schemeClr val="bg1"/>
                </a:solidFill>
              </a:rPr>
              <a:t>Research focus on the network aspects of SCADA</a:t>
            </a:r>
          </a:p>
          <a:p>
            <a:pPr lvl="1"/>
            <a:r>
              <a:rPr lang="en-US" dirty="0">
                <a:solidFill>
                  <a:schemeClr val="bg1"/>
                </a:solidFill>
              </a:rPr>
              <a:t>Vulnerable protocols: BACnet</a:t>
            </a:r>
            <a:r>
              <a:rPr lang="en-US">
                <a:solidFill>
                  <a:schemeClr val="bg1"/>
                </a:solidFill>
              </a:rPr>
              <a:t>, Modbus</a:t>
            </a:r>
            <a:endParaRPr lang="en-US" dirty="0">
              <a:solidFill>
                <a:schemeClr val="bg1"/>
              </a:solidFill>
            </a:endParaRPr>
          </a:p>
          <a:p>
            <a:pPr lvl="1"/>
            <a:r>
              <a:rPr lang="en-US" dirty="0">
                <a:solidFill>
                  <a:schemeClr val="bg1"/>
                </a:solidFill>
              </a:rPr>
              <a:t>Stronger cryptography by updating hardware and software with better key strengths. Only algorithm development is with American Gas </a:t>
            </a:r>
            <a:r>
              <a:rPr lang="en-US" dirty="0" err="1">
                <a:solidFill>
                  <a:schemeClr val="bg1"/>
                </a:solidFill>
              </a:rPr>
              <a:t>Assocation</a:t>
            </a:r>
            <a:r>
              <a:rPr lang="en-US" dirty="0">
                <a:solidFill>
                  <a:schemeClr val="bg1"/>
                </a:solidFill>
              </a:rPr>
              <a:t>.</a:t>
            </a:r>
          </a:p>
          <a:p>
            <a:pPr lvl="1"/>
            <a:r>
              <a:rPr lang="en-US" dirty="0">
                <a:solidFill>
                  <a:schemeClr val="bg1"/>
                </a:solidFill>
              </a:rPr>
              <a:t>Network models for firewalls and penetration testing</a:t>
            </a:r>
          </a:p>
          <a:p>
            <a:r>
              <a:rPr lang="en-US" dirty="0"/>
              <a:t>Industry responds with implementations in hardware and software</a:t>
            </a:r>
          </a:p>
          <a:p>
            <a:pPr lvl="1"/>
            <a:r>
              <a:rPr lang="en-US" dirty="0">
                <a:solidFill>
                  <a:schemeClr val="bg1"/>
                </a:solidFill>
              </a:rPr>
              <a:t>Long development and release lifecycle; The Purdue Model</a:t>
            </a:r>
          </a:p>
          <a:p>
            <a:pPr lvl="1"/>
            <a:r>
              <a:rPr lang="en-US" dirty="0">
                <a:solidFill>
                  <a:schemeClr val="bg1"/>
                </a:solidFill>
              </a:rPr>
              <a:t>Using more security protocols like AES-CCMP instead of AES-TKIP</a:t>
            </a:r>
          </a:p>
          <a:p>
            <a:pPr lvl="1"/>
            <a:r>
              <a:rPr lang="en-US" dirty="0">
                <a:solidFill>
                  <a:schemeClr val="bg1"/>
                </a:solidFill>
              </a:rPr>
              <a:t>Reduce connections to physical processes and devices since protocols aren’t secure: DNP3, Modbus, BACnet</a:t>
            </a:r>
          </a:p>
          <a:p>
            <a:r>
              <a:rPr lang="en-US" dirty="0"/>
              <a:t>Organizations and Standards</a:t>
            </a:r>
          </a:p>
          <a:p>
            <a:pPr lvl="1"/>
            <a:r>
              <a:rPr lang="en-US" dirty="0">
                <a:solidFill>
                  <a:schemeClr val="bg1"/>
                </a:solidFill>
              </a:rPr>
              <a:t>NIST, ISA 95/99, FIPS, ASME, ICS-CERT, ISO/IEC</a:t>
            </a:r>
          </a:p>
          <a:p>
            <a:pPr marL="457200" lvl="1" indent="0">
              <a:buNone/>
            </a:pPr>
            <a:endParaRPr lang="en-US" dirty="0">
              <a:solidFill>
                <a:schemeClr val="bg1"/>
              </a:solidFill>
            </a:endParaRPr>
          </a:p>
          <a:p>
            <a:pPr lvl="1"/>
            <a:endParaRPr lang="en-US" dirty="0">
              <a:solidFill>
                <a:schemeClr val="bg1"/>
              </a:solidFill>
            </a:endParaRPr>
          </a:p>
          <a:p>
            <a:pPr marL="457200" lvl="1" indent="0">
              <a:buNone/>
            </a:pP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394187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boat&#10;&#10;Description generated with high confidence">
            <a:extLst>
              <a:ext uri="{FF2B5EF4-FFF2-40B4-BE49-F238E27FC236}">
                <a16:creationId xmlns:a16="http://schemas.microsoft.com/office/drawing/2014/main" id="{CBE02C9B-56CB-4C40-A745-2992736EAF7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28686" y="1100882"/>
            <a:ext cx="10334625" cy="5361086"/>
          </a:xfrm>
          <a:ln>
            <a:solidFill>
              <a:schemeClr val="bg1"/>
            </a:solidFill>
          </a:ln>
        </p:spPr>
      </p:pic>
      <p:sp>
        <p:nvSpPr>
          <p:cNvPr id="6" name="TextBox 5">
            <a:extLst>
              <a:ext uri="{FF2B5EF4-FFF2-40B4-BE49-F238E27FC236}">
                <a16:creationId xmlns:a16="http://schemas.microsoft.com/office/drawing/2014/main" id="{03ADE28E-C6D3-4118-95F7-B2CFE3EA2959}"/>
              </a:ext>
            </a:extLst>
          </p:cNvPr>
          <p:cNvSpPr txBox="1"/>
          <p:nvPr/>
        </p:nvSpPr>
        <p:spPr>
          <a:xfrm>
            <a:off x="1483360" y="254000"/>
            <a:ext cx="8849360" cy="707886"/>
          </a:xfrm>
          <a:prstGeom prst="rect">
            <a:avLst/>
          </a:prstGeom>
          <a:noFill/>
        </p:spPr>
        <p:txBody>
          <a:bodyPr wrap="square" rtlCol="0">
            <a:spAutoFit/>
          </a:bodyPr>
          <a:lstStyle/>
          <a:p>
            <a:pPr algn="ctr"/>
            <a:r>
              <a:rPr lang="en-US" sz="4000" dirty="0">
                <a:solidFill>
                  <a:schemeClr val="bg1"/>
                </a:solidFill>
              </a:rPr>
              <a:t>The Purdue Model (1990s)</a:t>
            </a:r>
          </a:p>
        </p:txBody>
      </p:sp>
    </p:spTree>
    <p:extLst>
      <p:ext uri="{BB962C8B-B14F-4D97-AF65-F5344CB8AC3E}">
        <p14:creationId xmlns:p14="http://schemas.microsoft.com/office/powerpoint/2010/main" val="573929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DE28E-C6D3-4118-95F7-B2CFE3EA2959}"/>
              </a:ext>
            </a:extLst>
          </p:cNvPr>
          <p:cNvSpPr txBox="1"/>
          <p:nvPr/>
        </p:nvSpPr>
        <p:spPr>
          <a:xfrm>
            <a:off x="1483360" y="254000"/>
            <a:ext cx="8849360" cy="707886"/>
          </a:xfrm>
          <a:prstGeom prst="rect">
            <a:avLst/>
          </a:prstGeom>
          <a:noFill/>
        </p:spPr>
        <p:txBody>
          <a:bodyPr wrap="square" rtlCol="0">
            <a:spAutoFit/>
          </a:bodyPr>
          <a:lstStyle/>
          <a:p>
            <a:pPr algn="ctr"/>
            <a:r>
              <a:rPr lang="en-US" sz="4000" dirty="0">
                <a:solidFill>
                  <a:schemeClr val="bg1"/>
                </a:solidFill>
              </a:rPr>
              <a:t>The OSI Model (1984)</a:t>
            </a:r>
          </a:p>
        </p:txBody>
      </p:sp>
      <p:pic>
        <p:nvPicPr>
          <p:cNvPr id="7" name="Content Placeholder 6" descr="A screenshot of a cell phone&#10;&#10;Description generated with high confidence">
            <a:extLst>
              <a:ext uri="{FF2B5EF4-FFF2-40B4-BE49-F238E27FC236}">
                <a16:creationId xmlns:a16="http://schemas.microsoft.com/office/drawing/2014/main" id="{5F03B810-8DC5-4464-AEA9-5736D3471E7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59672" y="1043166"/>
            <a:ext cx="6896735" cy="5329295"/>
          </a:xfrm>
          <a:ln>
            <a:solidFill>
              <a:schemeClr val="bg1"/>
            </a:solidFill>
          </a:ln>
        </p:spPr>
      </p:pic>
    </p:spTree>
    <p:extLst>
      <p:ext uri="{BB962C8B-B14F-4D97-AF65-F5344CB8AC3E}">
        <p14:creationId xmlns:p14="http://schemas.microsoft.com/office/powerpoint/2010/main" val="215156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C237-1F2F-410D-8E51-A172F09C85D8}"/>
              </a:ext>
            </a:extLst>
          </p:cNvPr>
          <p:cNvSpPr>
            <a:spLocks noGrp="1"/>
          </p:cNvSpPr>
          <p:nvPr>
            <p:ph type="title"/>
          </p:nvPr>
        </p:nvSpPr>
        <p:spPr/>
        <p:txBody>
          <a:bodyPr/>
          <a:lstStyle/>
          <a:p>
            <a:r>
              <a:rPr lang="en-US" dirty="0"/>
              <a:t>…But web security is overlooked</a:t>
            </a:r>
          </a:p>
        </p:txBody>
      </p:sp>
      <p:sp>
        <p:nvSpPr>
          <p:cNvPr id="3" name="Text Placeholder 2">
            <a:extLst>
              <a:ext uri="{FF2B5EF4-FFF2-40B4-BE49-F238E27FC236}">
                <a16:creationId xmlns:a16="http://schemas.microsoft.com/office/drawing/2014/main" id="{91E9C833-62FC-471F-B9A6-A8C637173BFC}"/>
              </a:ext>
            </a:extLst>
          </p:cNvPr>
          <p:cNvSpPr>
            <a:spLocks noGrp="1"/>
          </p:cNvSpPr>
          <p:nvPr>
            <p:ph type="body" sz="quarter" idx="13"/>
          </p:nvPr>
        </p:nvSpPr>
        <p:spPr>
          <a:xfrm>
            <a:off x="386787" y="2001838"/>
            <a:ext cx="11043213" cy="4584690"/>
          </a:xfrm>
        </p:spPr>
        <p:txBody>
          <a:bodyPr>
            <a:normAutofit/>
          </a:bodyPr>
          <a:lstStyle/>
          <a:p>
            <a:r>
              <a:rPr lang="en-US" dirty="0"/>
              <a:t>Little to no references of HMI vulnerabilities either on IT/OT or in papers.</a:t>
            </a:r>
          </a:p>
          <a:p>
            <a:r>
              <a:rPr lang="en-US" dirty="0"/>
              <a:t>NIST and ICS mention securing web servers, but not the applications running the HMI.</a:t>
            </a:r>
          </a:p>
          <a:p>
            <a:r>
              <a:rPr lang="en-US" dirty="0"/>
              <a:t>Good practices for web security are left to the company building your SCADA package or to the team managing the facility.</a:t>
            </a:r>
          </a:p>
          <a:p>
            <a:pPr lvl="1"/>
            <a:r>
              <a:rPr lang="en-US" dirty="0">
                <a:solidFill>
                  <a:schemeClr val="bg1"/>
                </a:solidFill>
              </a:rPr>
              <a:t>Who develop their own checks for their own products</a:t>
            </a:r>
          </a:p>
          <a:p>
            <a:pPr lvl="1"/>
            <a:r>
              <a:rPr lang="en-US" dirty="0">
                <a:solidFill>
                  <a:schemeClr val="bg1"/>
                </a:solidFill>
              </a:rPr>
              <a:t>Who practice “security through obscurity”</a:t>
            </a:r>
          </a:p>
          <a:p>
            <a:pPr lvl="1"/>
            <a:r>
              <a:rPr lang="en-US" dirty="0">
                <a:solidFill>
                  <a:schemeClr val="bg1"/>
                </a:solidFill>
              </a:rPr>
              <a:t>Who don’t have open standards because their gov’t doesn’t make them have it (why else do you think slide 9 had a Canadian reactor design?)</a:t>
            </a:r>
          </a:p>
        </p:txBody>
      </p:sp>
    </p:spTree>
    <p:extLst>
      <p:ext uri="{BB962C8B-B14F-4D97-AF65-F5344CB8AC3E}">
        <p14:creationId xmlns:p14="http://schemas.microsoft.com/office/powerpoint/2010/main" val="388099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5745-743B-412F-B3A0-30C9E9915327}"/>
              </a:ext>
            </a:extLst>
          </p:cNvPr>
          <p:cNvSpPr>
            <a:spLocks noGrp="1"/>
          </p:cNvSpPr>
          <p:nvPr>
            <p:ph type="title"/>
          </p:nvPr>
        </p:nvSpPr>
        <p:spPr/>
        <p:txBody>
          <a:bodyPr/>
          <a:lstStyle/>
          <a:p>
            <a:r>
              <a:rPr lang="en-US" dirty="0"/>
              <a:t>Project Purpose</a:t>
            </a:r>
          </a:p>
        </p:txBody>
      </p:sp>
      <p:sp>
        <p:nvSpPr>
          <p:cNvPr id="3" name="Text Placeholder 2">
            <a:extLst>
              <a:ext uri="{FF2B5EF4-FFF2-40B4-BE49-F238E27FC236}">
                <a16:creationId xmlns:a16="http://schemas.microsoft.com/office/drawing/2014/main" id="{074B2058-AF65-4686-B720-39BC389D984E}"/>
              </a:ext>
            </a:extLst>
          </p:cNvPr>
          <p:cNvSpPr>
            <a:spLocks noGrp="1"/>
          </p:cNvSpPr>
          <p:nvPr>
            <p:ph type="body" sz="quarter" idx="13"/>
          </p:nvPr>
        </p:nvSpPr>
        <p:spPr>
          <a:xfrm>
            <a:off x="386787" y="2001838"/>
            <a:ext cx="11043213" cy="4480242"/>
          </a:xfrm>
        </p:spPr>
        <p:txBody>
          <a:bodyPr/>
          <a:lstStyle/>
          <a:p>
            <a:r>
              <a:rPr lang="en-US" dirty="0"/>
              <a:t>Develop or simulate HMI to test various </a:t>
            </a:r>
            <a:r>
              <a:rPr lang="en-US" dirty="0" err="1"/>
              <a:t>webapp</a:t>
            </a:r>
            <a:r>
              <a:rPr lang="en-US" dirty="0"/>
              <a:t> attacks and see if current SCADA monitoring tools report on attacks.</a:t>
            </a:r>
          </a:p>
          <a:p>
            <a:r>
              <a:rPr lang="en-US" dirty="0"/>
              <a:t>Use persistent XSS, Data sanitization, Data Object Model corruption (not only in html but other objects like Windows Server Objects)</a:t>
            </a:r>
          </a:p>
          <a:p>
            <a:r>
              <a:rPr lang="en-US" dirty="0"/>
              <a:t>Use </a:t>
            </a:r>
            <a:r>
              <a:rPr lang="en-US" dirty="0" err="1"/>
              <a:t>Conpot</a:t>
            </a:r>
            <a:r>
              <a:rPr lang="en-US" dirty="0"/>
              <a:t>, the virtualized SCADA honeypot that simulates devices and systems.</a:t>
            </a:r>
          </a:p>
          <a:p>
            <a:r>
              <a:rPr lang="en-US" dirty="0"/>
              <a:t>Not targeting passwords or authentication vulnerabilities.</a:t>
            </a:r>
          </a:p>
          <a:p>
            <a:r>
              <a:rPr lang="en-US" dirty="0"/>
              <a:t>Target PLC: SIMATIC PLC-1200 or lower by Siemens.</a:t>
            </a:r>
          </a:p>
          <a:p>
            <a:r>
              <a:rPr lang="en-US" dirty="0"/>
              <a:t>Monitoring tools: SNORT, Splunk, and, if possible, Mantis.</a:t>
            </a:r>
          </a:p>
          <a:p>
            <a:endParaRPr lang="en-US" dirty="0"/>
          </a:p>
        </p:txBody>
      </p:sp>
    </p:spTree>
    <p:extLst>
      <p:ext uri="{BB962C8B-B14F-4D97-AF65-F5344CB8AC3E}">
        <p14:creationId xmlns:p14="http://schemas.microsoft.com/office/powerpoint/2010/main" val="3180821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3AC0-6D67-42F6-BC6C-01EC21B29405}"/>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042341AE-335D-4F3F-B1BA-106CE333438E}"/>
              </a:ext>
            </a:extLst>
          </p:cNvPr>
          <p:cNvSpPr>
            <a:spLocks noGrp="1"/>
          </p:cNvSpPr>
          <p:nvPr>
            <p:ph type="body" sz="quarter" idx="13"/>
          </p:nvPr>
        </p:nvSpPr>
        <p:spPr>
          <a:xfrm>
            <a:off x="386862" y="1903086"/>
            <a:ext cx="11043213" cy="4683442"/>
          </a:xfrm>
        </p:spPr>
        <p:txBody>
          <a:bodyPr/>
          <a:lstStyle/>
          <a:p>
            <a:r>
              <a:rPr lang="en-US" dirty="0"/>
              <a:t>Intel scouting</a:t>
            </a:r>
          </a:p>
          <a:p>
            <a:pPr lvl="1"/>
            <a:r>
              <a:rPr lang="en-US" dirty="0">
                <a:solidFill>
                  <a:schemeClr val="bg1"/>
                </a:solidFill>
              </a:rPr>
              <a:t>Software</a:t>
            </a:r>
          </a:p>
          <a:p>
            <a:pPr lvl="2"/>
            <a:r>
              <a:rPr lang="en-US" dirty="0">
                <a:solidFill>
                  <a:schemeClr val="bg1"/>
                </a:solidFill>
              </a:rPr>
              <a:t>Looked up Siemens codebase based on the “WinCC User Days” slides from May 2017.</a:t>
            </a:r>
          </a:p>
          <a:p>
            <a:pPr lvl="2"/>
            <a:r>
              <a:rPr lang="en-US" dirty="0">
                <a:solidFill>
                  <a:schemeClr val="bg1"/>
                </a:solidFill>
              </a:rPr>
              <a:t>Their HMI is called WinCC OA (“Open” Architecture) to SCADA systems for monitoring and executing.</a:t>
            </a:r>
          </a:p>
          <a:p>
            <a:pPr lvl="2"/>
            <a:r>
              <a:rPr lang="en-US" dirty="0">
                <a:solidFill>
                  <a:schemeClr val="bg1"/>
                </a:solidFill>
              </a:rPr>
              <a:t>Current version at 3.15. Uses Angular, d3.js, NoSQL, Windows Server 2016.</a:t>
            </a:r>
          </a:p>
          <a:p>
            <a:pPr lvl="2"/>
            <a:r>
              <a:rPr lang="en-US" dirty="0">
                <a:solidFill>
                  <a:schemeClr val="bg1"/>
                </a:solidFill>
              </a:rPr>
              <a:t>Just passed OPC UA it seems, so next User Days are coming soon.</a:t>
            </a:r>
          </a:p>
          <a:p>
            <a:pPr lvl="1"/>
            <a:r>
              <a:rPr lang="en-US" dirty="0">
                <a:solidFill>
                  <a:schemeClr val="bg1"/>
                </a:solidFill>
              </a:rPr>
              <a:t>Hardware</a:t>
            </a:r>
          </a:p>
          <a:p>
            <a:pPr lvl="2"/>
            <a:r>
              <a:rPr lang="en-US" dirty="0">
                <a:solidFill>
                  <a:schemeClr val="bg1"/>
                </a:solidFill>
              </a:rPr>
              <a:t>Siemens has a catalog of all products for any industry</a:t>
            </a:r>
          </a:p>
          <a:p>
            <a:pPr lvl="2"/>
            <a:r>
              <a:rPr lang="en-US" dirty="0">
                <a:solidFill>
                  <a:schemeClr val="bg1"/>
                </a:solidFill>
              </a:rPr>
              <a:t>TIA Portal is a shopping portal that allows for users to custom build their own SCADA hardware setup. Can export to XML for use in simulations and actually integrates with their own WinCC OA HMI.</a:t>
            </a:r>
          </a:p>
          <a:p>
            <a:pPr lvl="2"/>
            <a:endParaRPr lang="en-US" dirty="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4094637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3AC0-6D67-42F6-BC6C-01EC21B29405}"/>
              </a:ext>
            </a:extLst>
          </p:cNvPr>
          <p:cNvSpPr>
            <a:spLocks noGrp="1"/>
          </p:cNvSpPr>
          <p:nvPr>
            <p:ph type="title"/>
          </p:nvPr>
        </p:nvSpPr>
        <p:spPr/>
        <p:txBody>
          <a:bodyPr/>
          <a:lstStyle/>
          <a:p>
            <a:r>
              <a:rPr lang="en-US" dirty="0"/>
              <a:t>Approach (cont.)</a:t>
            </a:r>
          </a:p>
        </p:txBody>
      </p:sp>
      <p:sp>
        <p:nvSpPr>
          <p:cNvPr id="3" name="Text Placeholder 2">
            <a:extLst>
              <a:ext uri="{FF2B5EF4-FFF2-40B4-BE49-F238E27FC236}">
                <a16:creationId xmlns:a16="http://schemas.microsoft.com/office/drawing/2014/main" id="{042341AE-335D-4F3F-B1BA-106CE333438E}"/>
              </a:ext>
            </a:extLst>
          </p:cNvPr>
          <p:cNvSpPr>
            <a:spLocks noGrp="1"/>
          </p:cNvSpPr>
          <p:nvPr>
            <p:ph type="body" sz="quarter" idx="13"/>
          </p:nvPr>
        </p:nvSpPr>
        <p:spPr>
          <a:xfrm>
            <a:off x="386787" y="2001838"/>
            <a:ext cx="11043213" cy="4470082"/>
          </a:xfrm>
        </p:spPr>
        <p:txBody>
          <a:bodyPr/>
          <a:lstStyle/>
          <a:p>
            <a:r>
              <a:rPr lang="en-US" dirty="0">
                <a:solidFill>
                  <a:schemeClr val="bg1"/>
                </a:solidFill>
              </a:rPr>
              <a:t>Siemens develops their website and HMI with the same technology.</a:t>
            </a:r>
          </a:p>
          <a:p>
            <a:pPr lvl="1"/>
            <a:r>
              <a:rPr lang="en-US" dirty="0" err="1">
                <a:solidFill>
                  <a:schemeClr val="bg1"/>
                </a:solidFill>
              </a:rPr>
              <a:t>Wincc</a:t>
            </a:r>
            <a:r>
              <a:rPr lang="en-US" dirty="0">
                <a:solidFill>
                  <a:schemeClr val="bg1"/>
                </a:solidFill>
              </a:rPr>
              <a:t> V7 used ASP.net and their website is still with </a:t>
            </a:r>
            <a:r>
              <a:rPr lang="en-US" dirty="0" err="1">
                <a:solidFill>
                  <a:schemeClr val="bg1"/>
                </a:solidFill>
              </a:rPr>
              <a:t>aspNet</a:t>
            </a:r>
            <a:r>
              <a:rPr lang="en-US" dirty="0">
                <a:solidFill>
                  <a:schemeClr val="bg1"/>
                </a:solidFill>
              </a:rPr>
              <a:t> classes to serve the webpage. </a:t>
            </a:r>
          </a:p>
          <a:p>
            <a:pPr lvl="1"/>
            <a:r>
              <a:rPr lang="en-US" dirty="0">
                <a:solidFill>
                  <a:schemeClr val="bg1"/>
                </a:solidFill>
              </a:rPr>
              <a:t>Siemen’s product shop TIA Portal uses Angular and offline tool uses Qt, the same tech for their screens on devices.</a:t>
            </a:r>
          </a:p>
          <a:p>
            <a:r>
              <a:rPr lang="en-US" dirty="0"/>
              <a:t>Therefore, it is reasonable to assume and build a similar HMI application for attacks and see their resulting violations.</a:t>
            </a:r>
          </a:p>
        </p:txBody>
      </p:sp>
    </p:spTree>
    <p:extLst>
      <p:ext uri="{BB962C8B-B14F-4D97-AF65-F5344CB8AC3E}">
        <p14:creationId xmlns:p14="http://schemas.microsoft.com/office/powerpoint/2010/main" val="2918108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198F-18F7-4EF8-AFFA-B29C6A8CB773}"/>
              </a:ext>
            </a:extLst>
          </p:cNvPr>
          <p:cNvSpPr>
            <a:spLocks noGrp="1"/>
          </p:cNvSpPr>
          <p:nvPr>
            <p:ph type="title"/>
          </p:nvPr>
        </p:nvSpPr>
        <p:spPr>
          <a:xfrm>
            <a:off x="838200" y="365125"/>
            <a:ext cx="10515600" cy="1325563"/>
          </a:xfrm>
        </p:spPr>
        <p:txBody>
          <a:bodyPr>
            <a:normAutofit/>
          </a:bodyPr>
          <a:lstStyle/>
          <a:p>
            <a:pPr algn="ctr"/>
            <a:r>
              <a:rPr lang="en-US" dirty="0">
                <a:solidFill>
                  <a:srgbClr val="FF6D10"/>
                </a:solidFill>
              </a:rPr>
              <a:t>Siemens HMI Attack Space</a:t>
            </a:r>
          </a:p>
        </p:txBody>
      </p:sp>
      <p:pic>
        <p:nvPicPr>
          <p:cNvPr id="8" name="Picture 7" descr="A screenshot of a computer&#10;&#10;Description generated with very high confidence">
            <a:extLst>
              <a:ext uri="{FF2B5EF4-FFF2-40B4-BE49-F238E27FC236}">
                <a16:creationId xmlns:a16="http://schemas.microsoft.com/office/drawing/2014/main" id="{DB0FC0E7-5B6C-45DE-8F85-9D9FAE87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55" y="1777048"/>
            <a:ext cx="9881099" cy="2154872"/>
          </a:xfrm>
          <a:prstGeom prst="rect">
            <a:avLst/>
          </a:prstGeom>
          <a:noFill/>
          <a:ln>
            <a:solidFill>
              <a:schemeClr val="bg1"/>
            </a:solidFill>
          </a:ln>
        </p:spPr>
      </p:pic>
      <p:pic>
        <p:nvPicPr>
          <p:cNvPr id="10" name="Picture 9" descr="A close up of a logo&#10;&#10;Description generated with high confidence">
            <a:extLst>
              <a:ext uri="{FF2B5EF4-FFF2-40B4-BE49-F238E27FC236}">
                <a16:creationId xmlns:a16="http://schemas.microsoft.com/office/drawing/2014/main" id="{031A3CDB-297E-4814-BF27-11147BE51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010" y="3139440"/>
            <a:ext cx="4946482" cy="3058160"/>
          </a:xfrm>
          <a:prstGeom prst="rect">
            <a:avLst/>
          </a:prstGeom>
        </p:spPr>
      </p:pic>
    </p:spTree>
    <p:extLst>
      <p:ext uri="{BB962C8B-B14F-4D97-AF65-F5344CB8AC3E}">
        <p14:creationId xmlns:p14="http://schemas.microsoft.com/office/powerpoint/2010/main" val="694891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CA4EB-A07E-4459-A53F-17CF93E78F3F}"/>
              </a:ext>
            </a:extLst>
          </p:cNvPr>
          <p:cNvSpPr>
            <a:spLocks noGrp="1"/>
          </p:cNvSpPr>
          <p:nvPr>
            <p:ph type="title"/>
          </p:nvPr>
        </p:nvSpPr>
        <p:spPr/>
        <p:txBody>
          <a:bodyPr/>
          <a:lstStyle/>
          <a:p>
            <a:r>
              <a:rPr lang="en-US" dirty="0"/>
              <a:t>Anticipated Problems</a:t>
            </a:r>
          </a:p>
        </p:txBody>
      </p:sp>
      <p:sp>
        <p:nvSpPr>
          <p:cNvPr id="3" name="Text Placeholder 2">
            <a:extLst>
              <a:ext uri="{FF2B5EF4-FFF2-40B4-BE49-F238E27FC236}">
                <a16:creationId xmlns:a16="http://schemas.microsoft.com/office/drawing/2014/main" id="{58FDE481-32A6-47F8-990C-FE06110DA6F3}"/>
              </a:ext>
            </a:extLst>
          </p:cNvPr>
          <p:cNvSpPr>
            <a:spLocks noGrp="1"/>
          </p:cNvSpPr>
          <p:nvPr>
            <p:ph type="body" sz="quarter" idx="13"/>
          </p:nvPr>
        </p:nvSpPr>
        <p:spPr>
          <a:xfrm>
            <a:off x="386787" y="2001838"/>
            <a:ext cx="11043213" cy="4584690"/>
          </a:xfrm>
        </p:spPr>
        <p:txBody>
          <a:bodyPr/>
          <a:lstStyle/>
          <a:p>
            <a:r>
              <a:rPr lang="en-US" dirty="0"/>
              <a:t>Right now, I’m developing the Angular application to model my HMI for </a:t>
            </a:r>
            <a:r>
              <a:rPr lang="en-US" dirty="0" err="1"/>
              <a:t>Conpot</a:t>
            </a:r>
            <a:r>
              <a:rPr lang="en-US" dirty="0"/>
              <a:t>. Siemens doesn’t provide their HMI to just anyone. </a:t>
            </a:r>
          </a:p>
          <a:p>
            <a:r>
              <a:rPr lang="en-US" dirty="0"/>
              <a:t>Even with </a:t>
            </a:r>
            <a:r>
              <a:rPr lang="en-US" dirty="0" err="1"/>
              <a:t>Conpot</a:t>
            </a:r>
            <a:r>
              <a:rPr lang="en-US" dirty="0"/>
              <a:t>, the data historian and logging needs an HTTP proxy server. </a:t>
            </a:r>
          </a:p>
          <a:p>
            <a:pPr lvl="1"/>
            <a:r>
              <a:rPr lang="en-US" dirty="0">
                <a:solidFill>
                  <a:schemeClr val="bg1"/>
                </a:solidFill>
              </a:rPr>
              <a:t>Most SCADA packages include this since it is necessary for controlling feedback to devices.</a:t>
            </a:r>
          </a:p>
          <a:p>
            <a:pPr lvl="1"/>
            <a:r>
              <a:rPr lang="en-US" dirty="0">
                <a:solidFill>
                  <a:schemeClr val="bg1"/>
                </a:solidFill>
              </a:rPr>
              <a:t>Making a historian can introduce caching attacks from the </a:t>
            </a:r>
            <a:r>
              <a:rPr lang="en-US" dirty="0" err="1">
                <a:solidFill>
                  <a:schemeClr val="bg1"/>
                </a:solidFill>
              </a:rPr>
              <a:t>webapp</a:t>
            </a:r>
            <a:r>
              <a:rPr lang="en-US" dirty="0">
                <a:solidFill>
                  <a:schemeClr val="bg1"/>
                </a:solidFill>
              </a:rPr>
              <a:t>, so it is a primary attack vector relevant to SCADA HMI that we might not be able to reproduce at this time.</a:t>
            </a:r>
          </a:p>
          <a:p>
            <a:r>
              <a:rPr lang="en-US" dirty="0"/>
              <a:t>But the whole point is seeing if the monitoring holds up and can detect malicious activity within the </a:t>
            </a:r>
            <a:r>
              <a:rPr lang="en-US" dirty="0" err="1"/>
              <a:t>webapp</a:t>
            </a:r>
            <a:r>
              <a:rPr lang="en-US" dirty="0"/>
              <a:t>.</a:t>
            </a:r>
            <a:endParaRPr lang="en-US" dirty="0">
              <a:solidFill>
                <a:schemeClr val="bg1"/>
              </a:solidFill>
            </a:endParaRPr>
          </a:p>
          <a:p>
            <a:endParaRPr lang="en-US" dirty="0"/>
          </a:p>
        </p:txBody>
      </p:sp>
    </p:spTree>
    <p:extLst>
      <p:ext uri="{BB962C8B-B14F-4D97-AF65-F5344CB8AC3E}">
        <p14:creationId xmlns:p14="http://schemas.microsoft.com/office/powerpoint/2010/main" val="321165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EE92-6996-4BC9-A3DF-23DDB98DBED5}"/>
              </a:ext>
            </a:extLst>
          </p:cNvPr>
          <p:cNvSpPr>
            <a:spLocks noGrp="1"/>
          </p:cNvSpPr>
          <p:nvPr>
            <p:ph type="title"/>
          </p:nvPr>
        </p:nvSpPr>
        <p:spPr/>
        <p:txBody>
          <a:bodyPr/>
          <a:lstStyle/>
          <a:p>
            <a:r>
              <a:rPr lang="en-US" dirty="0"/>
              <a:t>Anticipated Results</a:t>
            </a:r>
          </a:p>
        </p:txBody>
      </p:sp>
      <p:sp>
        <p:nvSpPr>
          <p:cNvPr id="3" name="Text Placeholder 2">
            <a:extLst>
              <a:ext uri="{FF2B5EF4-FFF2-40B4-BE49-F238E27FC236}">
                <a16:creationId xmlns:a16="http://schemas.microsoft.com/office/drawing/2014/main" id="{145F2231-0982-48FD-B293-B92EE0495FB9}"/>
              </a:ext>
            </a:extLst>
          </p:cNvPr>
          <p:cNvSpPr>
            <a:spLocks noGrp="1"/>
          </p:cNvSpPr>
          <p:nvPr>
            <p:ph type="body" sz="quarter" idx="13"/>
          </p:nvPr>
        </p:nvSpPr>
        <p:spPr>
          <a:xfrm>
            <a:off x="386787" y="2001838"/>
            <a:ext cx="11043213" cy="4510722"/>
          </a:xfrm>
        </p:spPr>
        <p:txBody>
          <a:bodyPr/>
          <a:lstStyle/>
          <a:p>
            <a:r>
              <a:rPr lang="en-US" dirty="0" err="1"/>
              <a:t>Conpot</a:t>
            </a:r>
            <a:r>
              <a:rPr lang="en-US" dirty="0"/>
              <a:t> will be using Splunk and Amazon services to try to recreate SCADA setup.</a:t>
            </a:r>
          </a:p>
          <a:p>
            <a:r>
              <a:rPr lang="en-US" dirty="0"/>
              <a:t>Want to see SNORT and Splunk report HTTP requests</a:t>
            </a:r>
          </a:p>
          <a:p>
            <a:pPr lvl="1"/>
            <a:r>
              <a:rPr lang="en-US" dirty="0">
                <a:solidFill>
                  <a:schemeClr val="bg1"/>
                </a:solidFill>
              </a:rPr>
              <a:t>Other papers use </a:t>
            </a:r>
            <a:r>
              <a:rPr lang="en-US" dirty="0" err="1">
                <a:solidFill>
                  <a:schemeClr val="bg1"/>
                </a:solidFill>
              </a:rPr>
              <a:t>nmap</a:t>
            </a:r>
            <a:r>
              <a:rPr lang="en-US" dirty="0">
                <a:solidFill>
                  <a:schemeClr val="bg1"/>
                </a:solidFill>
              </a:rPr>
              <a:t> to port scan the device’s Modbus and therefore trigger an alarm</a:t>
            </a:r>
          </a:p>
          <a:p>
            <a:pPr lvl="1"/>
            <a:r>
              <a:rPr lang="en-US" dirty="0">
                <a:solidFill>
                  <a:schemeClr val="bg1"/>
                </a:solidFill>
              </a:rPr>
              <a:t>We want to use the </a:t>
            </a:r>
            <a:r>
              <a:rPr lang="en-US" dirty="0" err="1">
                <a:solidFill>
                  <a:schemeClr val="bg1"/>
                </a:solidFill>
              </a:rPr>
              <a:t>webapp</a:t>
            </a:r>
            <a:r>
              <a:rPr lang="en-US" dirty="0">
                <a:solidFill>
                  <a:schemeClr val="bg1"/>
                </a:solidFill>
              </a:rPr>
              <a:t> itself to see if it goes through the device’s Modbus and trigger an alarm</a:t>
            </a:r>
          </a:p>
          <a:p>
            <a:r>
              <a:rPr lang="en-US" dirty="0"/>
              <a:t>Alarms can be configured for a variety of situations, but what if the situation isn’t a cause for alarm?</a:t>
            </a:r>
          </a:p>
          <a:p>
            <a:pPr lvl="1"/>
            <a:r>
              <a:rPr lang="en-US" dirty="0">
                <a:solidFill>
                  <a:schemeClr val="bg1"/>
                </a:solidFill>
              </a:rPr>
              <a:t>Case: Heavy Water Reactor Inspection</a:t>
            </a:r>
          </a:p>
        </p:txBody>
      </p:sp>
    </p:spTree>
    <p:extLst>
      <p:ext uri="{BB962C8B-B14F-4D97-AF65-F5344CB8AC3E}">
        <p14:creationId xmlns:p14="http://schemas.microsoft.com/office/powerpoint/2010/main" val="388675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EF90-BD1B-4F52-93EF-F9099AE97C3B}"/>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5787C535-DCB0-4297-BEF2-95B34F48B489}"/>
              </a:ext>
            </a:extLst>
          </p:cNvPr>
          <p:cNvSpPr>
            <a:spLocks noGrp="1"/>
          </p:cNvSpPr>
          <p:nvPr>
            <p:ph type="body" sz="quarter" idx="13"/>
          </p:nvPr>
        </p:nvSpPr>
        <p:spPr/>
        <p:txBody>
          <a:bodyPr/>
          <a:lstStyle/>
          <a:p>
            <a:r>
              <a:rPr lang="en-US" dirty="0">
                <a:solidFill>
                  <a:schemeClr val="bg1"/>
                </a:solidFill>
              </a:rPr>
              <a:t>SCADA (Supervisory Control and Data Acquisition) is an architecture of various computers to control industrial processes.</a:t>
            </a:r>
          </a:p>
          <a:p>
            <a:pPr lvl="1"/>
            <a:r>
              <a:rPr lang="en-US" dirty="0">
                <a:solidFill>
                  <a:schemeClr val="bg1"/>
                </a:solidFill>
              </a:rPr>
              <a:t>RTU (Remote Terminal Unit)</a:t>
            </a:r>
          </a:p>
          <a:p>
            <a:pPr lvl="1"/>
            <a:r>
              <a:rPr lang="en-US" dirty="0">
                <a:solidFill>
                  <a:schemeClr val="bg1"/>
                </a:solidFill>
              </a:rPr>
              <a:t>PLC (Programmable Logic Controller)</a:t>
            </a:r>
          </a:p>
          <a:p>
            <a:r>
              <a:rPr lang="en-US" dirty="0">
                <a:solidFill>
                  <a:schemeClr val="bg1"/>
                </a:solidFill>
              </a:rPr>
              <a:t>HMI (Human Machine Interfaces) are how</a:t>
            </a:r>
          </a:p>
          <a:p>
            <a:pPr lvl="1"/>
            <a:r>
              <a:rPr lang="en-US" dirty="0">
                <a:solidFill>
                  <a:schemeClr val="bg1"/>
                </a:solidFill>
              </a:rPr>
              <a:t>control operators, plant engineers, site managers (OT) </a:t>
            </a:r>
          </a:p>
          <a:p>
            <a:pPr lvl="1"/>
            <a:r>
              <a:rPr lang="en-US" dirty="0">
                <a:solidFill>
                  <a:schemeClr val="bg1"/>
                </a:solidFill>
              </a:rPr>
              <a:t>software developers, system administrators, red team cybersecurity (IT)</a:t>
            </a:r>
          </a:p>
          <a:p>
            <a:pPr marL="0" indent="0">
              <a:buNone/>
            </a:pPr>
            <a:r>
              <a:rPr lang="en-US" dirty="0">
                <a:solidFill>
                  <a:schemeClr val="bg1"/>
                </a:solidFill>
              </a:rPr>
              <a:t>  interact with the elements of SCADA infrastructure.</a:t>
            </a:r>
          </a:p>
          <a:p>
            <a:pPr marL="0" indent="0">
              <a:buNone/>
            </a:pPr>
            <a:endParaRPr lang="en-US" dirty="0">
              <a:solidFill>
                <a:schemeClr val="bg1"/>
              </a:solidFill>
            </a:endParaRPr>
          </a:p>
        </p:txBody>
      </p:sp>
    </p:spTree>
    <p:extLst>
      <p:ext uri="{BB962C8B-B14F-4D97-AF65-F5344CB8AC3E}">
        <p14:creationId xmlns:p14="http://schemas.microsoft.com/office/powerpoint/2010/main" val="2997981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sky&#10;&#10;Description generated with very high confidence">
            <a:extLst>
              <a:ext uri="{FF2B5EF4-FFF2-40B4-BE49-F238E27FC236}">
                <a16:creationId xmlns:a16="http://schemas.microsoft.com/office/drawing/2014/main" id="{6908305B-26CE-4151-B4CB-8FAEF0C7976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81226" y="292671"/>
            <a:ext cx="8829547" cy="6272657"/>
          </a:xfrm>
          <a:ln>
            <a:solidFill>
              <a:schemeClr val="bg1"/>
            </a:solidFill>
          </a:ln>
        </p:spPr>
      </p:pic>
      <p:sp>
        <p:nvSpPr>
          <p:cNvPr id="7" name="Speech Bubble: Rectangle 6">
            <a:extLst>
              <a:ext uri="{FF2B5EF4-FFF2-40B4-BE49-F238E27FC236}">
                <a16:creationId xmlns:a16="http://schemas.microsoft.com/office/drawing/2014/main" id="{59E95653-B238-4E1E-814B-B8A58CA7DC1A}"/>
              </a:ext>
            </a:extLst>
          </p:cNvPr>
          <p:cNvSpPr/>
          <p:nvPr/>
        </p:nvSpPr>
        <p:spPr>
          <a:xfrm flipH="1">
            <a:off x="6096000" y="558800"/>
            <a:ext cx="2560320" cy="1706880"/>
          </a:xfrm>
          <a:prstGeom prst="wedge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8605A2-BB0F-4521-85DB-6BAFB334754C}"/>
              </a:ext>
            </a:extLst>
          </p:cNvPr>
          <p:cNvSpPr txBox="1"/>
          <p:nvPr/>
        </p:nvSpPr>
        <p:spPr>
          <a:xfrm>
            <a:off x="6350000" y="812075"/>
            <a:ext cx="2052320" cy="1200329"/>
          </a:xfrm>
          <a:prstGeom prst="rect">
            <a:avLst/>
          </a:prstGeom>
          <a:noFill/>
        </p:spPr>
        <p:txBody>
          <a:bodyPr wrap="square" rtlCol="0">
            <a:spAutoFit/>
          </a:bodyPr>
          <a:lstStyle/>
          <a:p>
            <a:r>
              <a:rPr lang="en-US" dirty="0">
                <a:solidFill>
                  <a:schemeClr val="bg1"/>
                </a:solidFill>
              </a:rPr>
              <a:t>Instead of port scan, either stay silent or violate a </a:t>
            </a:r>
            <a:r>
              <a:rPr lang="en-US" dirty="0" err="1">
                <a:solidFill>
                  <a:schemeClr val="bg1"/>
                </a:solidFill>
              </a:rPr>
              <a:t>tcp</a:t>
            </a:r>
            <a:r>
              <a:rPr lang="en-US" dirty="0">
                <a:solidFill>
                  <a:schemeClr val="bg1"/>
                </a:solidFill>
              </a:rPr>
              <a:t> or </a:t>
            </a:r>
            <a:r>
              <a:rPr lang="en-US" dirty="0" err="1">
                <a:solidFill>
                  <a:schemeClr val="bg1"/>
                </a:solidFill>
              </a:rPr>
              <a:t>udp</a:t>
            </a:r>
            <a:r>
              <a:rPr lang="en-US" dirty="0">
                <a:solidFill>
                  <a:schemeClr val="bg1"/>
                </a:solidFill>
              </a:rPr>
              <a:t> port</a:t>
            </a:r>
          </a:p>
        </p:txBody>
      </p:sp>
    </p:spTree>
    <p:extLst>
      <p:ext uri="{BB962C8B-B14F-4D97-AF65-F5344CB8AC3E}">
        <p14:creationId xmlns:p14="http://schemas.microsoft.com/office/powerpoint/2010/main" val="481346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close up of a logo&#10;&#10;Description generated with very high confidence">
            <a:extLst>
              <a:ext uri="{FF2B5EF4-FFF2-40B4-BE49-F238E27FC236}">
                <a16:creationId xmlns:a16="http://schemas.microsoft.com/office/drawing/2014/main" id="{C9762B22-4C19-431E-8945-E6A9FD489EAD}"/>
              </a:ext>
            </a:extLst>
          </p:cNvPr>
          <p:cNvPicPr>
            <a:picLocks noChangeAspect="1"/>
          </p:cNvPicPr>
          <p:nvPr/>
        </p:nvPicPr>
        <p:blipFill>
          <a:blip r:embed="rId2"/>
          <a:stretch>
            <a:fillRect/>
          </a:stretch>
        </p:blipFill>
        <p:spPr>
          <a:xfrm>
            <a:off x="643467" y="1977971"/>
            <a:ext cx="10905066" cy="2902058"/>
          </a:xfrm>
          <a:prstGeom prst="rect">
            <a:avLst/>
          </a:prstGeom>
        </p:spPr>
      </p:pic>
      <p:sp>
        <p:nvSpPr>
          <p:cNvPr id="59" name="TextBox 58">
            <a:extLst>
              <a:ext uri="{FF2B5EF4-FFF2-40B4-BE49-F238E27FC236}">
                <a16:creationId xmlns:a16="http://schemas.microsoft.com/office/drawing/2014/main" id="{04D23E9A-4CC5-42DA-9902-30CA7186EA0C}"/>
              </a:ext>
            </a:extLst>
          </p:cNvPr>
          <p:cNvSpPr txBox="1"/>
          <p:nvPr/>
        </p:nvSpPr>
        <p:spPr>
          <a:xfrm>
            <a:off x="1412240" y="875073"/>
            <a:ext cx="8849360" cy="707886"/>
          </a:xfrm>
          <a:prstGeom prst="rect">
            <a:avLst/>
          </a:prstGeom>
          <a:noFill/>
        </p:spPr>
        <p:txBody>
          <a:bodyPr wrap="square" rtlCol="0">
            <a:spAutoFit/>
          </a:bodyPr>
          <a:lstStyle/>
          <a:p>
            <a:pPr algn="ctr"/>
            <a:r>
              <a:rPr lang="en-US" sz="4000" dirty="0">
                <a:solidFill>
                  <a:schemeClr val="bg1"/>
                </a:solidFill>
              </a:rPr>
              <a:t>Example SNORT alert config</a:t>
            </a:r>
          </a:p>
        </p:txBody>
      </p:sp>
      <p:sp>
        <p:nvSpPr>
          <p:cNvPr id="54" name="Rectangle 53">
            <a:extLst>
              <a:ext uri="{FF2B5EF4-FFF2-40B4-BE49-F238E27FC236}">
                <a16:creationId xmlns:a16="http://schemas.microsoft.com/office/drawing/2014/main" id="{6C530A20-783C-4B9F-8131-3FA09143EB05}"/>
              </a:ext>
            </a:extLst>
          </p:cNvPr>
          <p:cNvSpPr/>
          <p:nvPr/>
        </p:nvSpPr>
        <p:spPr>
          <a:xfrm>
            <a:off x="6499023" y="5901412"/>
            <a:ext cx="5307863" cy="369332"/>
          </a:xfrm>
          <a:prstGeom prst="rect">
            <a:avLst/>
          </a:prstGeom>
        </p:spPr>
        <p:txBody>
          <a:bodyPr wrap="none">
            <a:spAutoFit/>
          </a:bodyPr>
          <a:lstStyle/>
          <a:p>
            <a:r>
              <a:rPr lang="en-US" dirty="0">
                <a:solidFill>
                  <a:schemeClr val="bg1"/>
                </a:solidFill>
              </a:rPr>
              <a:t>Source: https://github.com/John-Lin/docker-snort</a:t>
            </a:r>
          </a:p>
        </p:txBody>
      </p:sp>
    </p:spTree>
    <p:extLst>
      <p:ext uri="{BB962C8B-B14F-4D97-AF65-F5344CB8AC3E}">
        <p14:creationId xmlns:p14="http://schemas.microsoft.com/office/powerpoint/2010/main" val="3796585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6B9E-D39B-4F65-9A9F-DF7027743EB1}"/>
              </a:ext>
            </a:extLst>
          </p:cNvPr>
          <p:cNvSpPr>
            <a:spLocks noGrp="1"/>
          </p:cNvSpPr>
          <p:nvPr>
            <p:ph type="title"/>
          </p:nvPr>
        </p:nvSpPr>
        <p:spPr/>
        <p:txBody>
          <a:bodyPr/>
          <a:lstStyle/>
          <a:p>
            <a:r>
              <a:rPr lang="en-US" dirty="0"/>
              <a:t>What I’ve learned…so far</a:t>
            </a:r>
          </a:p>
        </p:txBody>
      </p:sp>
      <p:sp>
        <p:nvSpPr>
          <p:cNvPr id="3" name="Text Placeholder 2">
            <a:extLst>
              <a:ext uri="{FF2B5EF4-FFF2-40B4-BE49-F238E27FC236}">
                <a16:creationId xmlns:a16="http://schemas.microsoft.com/office/drawing/2014/main" id="{318831AD-8955-4B80-8802-4849455EF850}"/>
              </a:ext>
            </a:extLst>
          </p:cNvPr>
          <p:cNvSpPr>
            <a:spLocks noGrp="1"/>
          </p:cNvSpPr>
          <p:nvPr>
            <p:ph type="body" sz="quarter" idx="13"/>
          </p:nvPr>
        </p:nvSpPr>
        <p:spPr>
          <a:xfrm>
            <a:off x="386787" y="2001838"/>
            <a:ext cx="11043213" cy="4584690"/>
          </a:xfrm>
        </p:spPr>
        <p:txBody>
          <a:bodyPr/>
          <a:lstStyle/>
          <a:p>
            <a:r>
              <a:rPr lang="en-US" dirty="0"/>
              <a:t>There has been a lot of development, research, and standardization for SCADA network infrastructure. But there are some aspects that need to be polished.</a:t>
            </a:r>
          </a:p>
          <a:p>
            <a:r>
              <a:rPr lang="en-US" dirty="0"/>
              <a:t>There are available tools now for anyone to set up and simulate a SCADA system. We’ve jumped over the problem of hardware and networks, but now need to focus on the software.</a:t>
            </a:r>
          </a:p>
          <a:p>
            <a:r>
              <a:rPr lang="en-US" dirty="0"/>
              <a:t>Bridging the IT/OT gap will need to be not just updating software or add new features, but including users in the software development lifecycle that can run faster than product development.</a:t>
            </a:r>
          </a:p>
          <a:p>
            <a:r>
              <a:rPr lang="en-US" dirty="0"/>
              <a:t>This is probably a good master’s project idea.</a:t>
            </a:r>
          </a:p>
        </p:txBody>
      </p:sp>
    </p:spTree>
    <p:extLst>
      <p:ext uri="{BB962C8B-B14F-4D97-AF65-F5344CB8AC3E}">
        <p14:creationId xmlns:p14="http://schemas.microsoft.com/office/powerpoint/2010/main" val="308776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5002-E4DB-4D6D-8D39-B765410000FE}"/>
              </a:ext>
            </a:extLst>
          </p:cNvPr>
          <p:cNvSpPr>
            <a:spLocks noGrp="1"/>
          </p:cNvSpPr>
          <p:nvPr>
            <p:ph type="title"/>
          </p:nvPr>
        </p:nvSpPr>
        <p:spPr>
          <a:xfrm>
            <a:off x="386862" y="271472"/>
            <a:ext cx="11012658" cy="1009651"/>
          </a:xfrm>
        </p:spPr>
        <p:txBody>
          <a:bodyPr>
            <a:normAutofit/>
          </a:bodyPr>
          <a:lstStyle/>
          <a:p>
            <a:r>
              <a:rPr lang="en-US" dirty="0"/>
              <a:t>Acknowledgements: Bridging IT and OT</a:t>
            </a:r>
          </a:p>
        </p:txBody>
      </p:sp>
      <p:pic>
        <p:nvPicPr>
          <p:cNvPr id="6" name="Picture 5" descr="A person wearing a blue shirt standing in front of a building&#10;&#10;Description generated with very high confidence">
            <a:extLst>
              <a:ext uri="{FF2B5EF4-FFF2-40B4-BE49-F238E27FC236}">
                <a16:creationId xmlns:a16="http://schemas.microsoft.com/office/drawing/2014/main" id="{E34DCF9D-8F64-43E5-A1C3-8184043E90A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4000"/>
                    </a14:imgEffect>
                  </a14:imgLayer>
                </a14:imgProps>
              </a:ext>
              <a:ext uri="{28A0092B-C50C-407E-A947-70E740481C1C}">
                <a14:useLocalDpi xmlns:a14="http://schemas.microsoft.com/office/drawing/2010/main" val="0"/>
              </a:ext>
            </a:extLst>
          </a:blip>
          <a:stretch>
            <a:fillRect/>
          </a:stretch>
        </p:blipFill>
        <p:spPr>
          <a:xfrm>
            <a:off x="623570" y="1976437"/>
            <a:ext cx="4527550" cy="3001963"/>
          </a:xfrm>
          <a:prstGeom prst="rect">
            <a:avLst/>
          </a:prstGeom>
          <a:ln>
            <a:solidFill>
              <a:schemeClr val="bg1"/>
            </a:solidFill>
          </a:ln>
        </p:spPr>
      </p:pic>
      <p:sp>
        <p:nvSpPr>
          <p:cNvPr id="7" name="TextBox 6">
            <a:extLst>
              <a:ext uri="{FF2B5EF4-FFF2-40B4-BE49-F238E27FC236}">
                <a16:creationId xmlns:a16="http://schemas.microsoft.com/office/drawing/2014/main" id="{B487D599-2305-4650-9CC3-F3CA1300B34F}"/>
              </a:ext>
            </a:extLst>
          </p:cNvPr>
          <p:cNvSpPr txBox="1"/>
          <p:nvPr/>
        </p:nvSpPr>
        <p:spPr>
          <a:xfrm>
            <a:off x="591869" y="5531338"/>
            <a:ext cx="4527550" cy="923330"/>
          </a:xfrm>
          <a:prstGeom prst="rect">
            <a:avLst/>
          </a:prstGeom>
          <a:noFill/>
          <a:ln>
            <a:solidFill>
              <a:schemeClr val="bg1"/>
            </a:solidFill>
          </a:ln>
        </p:spPr>
        <p:txBody>
          <a:bodyPr wrap="square" rtlCol="0">
            <a:spAutoFit/>
          </a:bodyPr>
          <a:lstStyle/>
          <a:p>
            <a:pPr algn="ctr"/>
            <a:r>
              <a:rPr lang="en-US" dirty="0">
                <a:solidFill>
                  <a:schemeClr val="bg1"/>
                </a:solidFill>
              </a:rPr>
              <a:t>Abdul </a:t>
            </a:r>
            <a:r>
              <a:rPr lang="en-US" dirty="0" err="1">
                <a:solidFill>
                  <a:schemeClr val="bg1"/>
                </a:solidFill>
              </a:rPr>
              <a:t>Momen</a:t>
            </a:r>
            <a:endParaRPr lang="en-US" dirty="0">
              <a:solidFill>
                <a:schemeClr val="bg1"/>
              </a:solidFill>
            </a:endParaRPr>
          </a:p>
          <a:p>
            <a:pPr algn="ctr"/>
            <a:r>
              <a:rPr lang="en-US" dirty="0">
                <a:solidFill>
                  <a:schemeClr val="bg1"/>
                </a:solidFill>
              </a:rPr>
              <a:t>Director of Maintenance &amp; Operations, GSU</a:t>
            </a:r>
          </a:p>
        </p:txBody>
      </p:sp>
      <p:sp>
        <p:nvSpPr>
          <p:cNvPr id="10" name="TextBox 9">
            <a:extLst>
              <a:ext uri="{FF2B5EF4-FFF2-40B4-BE49-F238E27FC236}">
                <a16:creationId xmlns:a16="http://schemas.microsoft.com/office/drawing/2014/main" id="{B7872F80-60EE-4FA8-9221-C1C2486B8138}"/>
              </a:ext>
            </a:extLst>
          </p:cNvPr>
          <p:cNvSpPr txBox="1"/>
          <p:nvPr/>
        </p:nvSpPr>
        <p:spPr>
          <a:xfrm>
            <a:off x="6967857" y="5531338"/>
            <a:ext cx="4527550" cy="923330"/>
          </a:xfrm>
          <a:prstGeom prst="rect">
            <a:avLst/>
          </a:prstGeom>
          <a:noFill/>
          <a:ln>
            <a:solidFill>
              <a:schemeClr val="bg1"/>
            </a:solidFill>
          </a:ln>
        </p:spPr>
        <p:txBody>
          <a:bodyPr wrap="square" rtlCol="0">
            <a:spAutoFit/>
          </a:bodyPr>
          <a:lstStyle/>
          <a:p>
            <a:pPr algn="ctr"/>
            <a:r>
              <a:rPr lang="en-US" dirty="0" err="1">
                <a:solidFill>
                  <a:schemeClr val="bg1"/>
                </a:solidFill>
              </a:rPr>
              <a:t>Masuma</a:t>
            </a:r>
            <a:r>
              <a:rPr lang="en-US" dirty="0">
                <a:solidFill>
                  <a:schemeClr val="bg1"/>
                </a:solidFill>
              </a:rPr>
              <a:t> </a:t>
            </a:r>
            <a:r>
              <a:rPr lang="en-US" dirty="0" err="1">
                <a:solidFill>
                  <a:schemeClr val="bg1"/>
                </a:solidFill>
              </a:rPr>
              <a:t>Momen</a:t>
            </a:r>
            <a:endParaRPr lang="en-US" dirty="0">
              <a:solidFill>
                <a:schemeClr val="bg1"/>
              </a:solidFill>
            </a:endParaRPr>
          </a:p>
          <a:p>
            <a:pPr algn="ctr"/>
            <a:r>
              <a:rPr lang="en-US" dirty="0">
                <a:solidFill>
                  <a:schemeClr val="bg1"/>
                </a:solidFill>
              </a:rPr>
              <a:t>Analysis Programmer Intermediate,</a:t>
            </a:r>
          </a:p>
          <a:p>
            <a:pPr algn="ctr"/>
            <a:r>
              <a:rPr lang="en-US" dirty="0">
                <a:solidFill>
                  <a:schemeClr val="bg1"/>
                </a:solidFill>
              </a:rPr>
              <a:t> GSU</a:t>
            </a:r>
          </a:p>
        </p:txBody>
      </p:sp>
      <p:pic>
        <p:nvPicPr>
          <p:cNvPr id="4" name="Picture 3" descr="A picture containing indoor, wall, person, bed&#10;&#10;Description generated with very high confidence">
            <a:extLst>
              <a:ext uri="{FF2B5EF4-FFF2-40B4-BE49-F238E27FC236}">
                <a16:creationId xmlns:a16="http://schemas.microsoft.com/office/drawing/2014/main" id="{A5C63663-DCB6-48A4-944B-7BDC53756EC9}"/>
              </a:ext>
            </a:extLst>
          </p:cNvPr>
          <p:cNvPicPr>
            <a:picLocks noChangeAspect="1"/>
          </p:cNvPicPr>
          <p:nvPr/>
        </p:nvPicPr>
        <p:blipFill rotWithShape="1">
          <a:blip r:embed="rId4">
            <a:extLst>
              <a:ext uri="{28A0092B-C50C-407E-A947-70E740481C1C}">
                <a14:useLocalDpi xmlns:a14="http://schemas.microsoft.com/office/drawing/2010/main" val="0"/>
              </a:ext>
            </a:extLst>
          </a:blip>
          <a:srcRect r="25275"/>
          <a:stretch/>
        </p:blipFill>
        <p:spPr>
          <a:xfrm rot="16200000">
            <a:off x="7267306" y="1891834"/>
            <a:ext cx="3430956" cy="3443608"/>
          </a:xfrm>
          <a:prstGeom prst="rect">
            <a:avLst/>
          </a:prstGeom>
        </p:spPr>
      </p:pic>
    </p:spTree>
    <p:extLst>
      <p:ext uri="{BB962C8B-B14F-4D97-AF65-F5344CB8AC3E}">
        <p14:creationId xmlns:p14="http://schemas.microsoft.com/office/powerpoint/2010/main" val="2074504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0AB5-7C31-4B7A-8BC4-B211F17BFE84}"/>
              </a:ext>
            </a:extLst>
          </p:cNvPr>
          <p:cNvSpPr>
            <a:spLocks noGrp="1"/>
          </p:cNvSpPr>
          <p:nvPr>
            <p:ph type="ctrTitle"/>
          </p:nvPr>
        </p:nvSpPr>
        <p:spPr>
          <a:xfrm>
            <a:off x="1524000" y="2661919"/>
            <a:ext cx="9144000" cy="959803"/>
          </a:xfrm>
        </p:spPr>
        <p:txBody>
          <a:bodyPr/>
          <a:lstStyle/>
          <a:p>
            <a:r>
              <a:rPr lang="en-US" dirty="0">
                <a:solidFill>
                  <a:srgbClr val="FF6D10"/>
                </a:solidFill>
              </a:rPr>
              <a:t>Q&amp;A?</a:t>
            </a:r>
          </a:p>
        </p:txBody>
      </p:sp>
    </p:spTree>
    <p:extLst>
      <p:ext uri="{BB962C8B-B14F-4D97-AF65-F5344CB8AC3E}">
        <p14:creationId xmlns:p14="http://schemas.microsoft.com/office/powerpoint/2010/main" val="2965787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62DB-1F0B-4F54-B24C-1B23EE7181DF}"/>
              </a:ext>
            </a:extLst>
          </p:cNvPr>
          <p:cNvSpPr>
            <a:spLocks noGrp="1"/>
          </p:cNvSpPr>
          <p:nvPr>
            <p:ph type="title"/>
          </p:nvPr>
        </p:nvSpPr>
        <p:spPr>
          <a:xfrm>
            <a:off x="838199" y="2213527"/>
            <a:ext cx="10515600" cy="1325563"/>
          </a:xfrm>
        </p:spPr>
        <p:txBody>
          <a:bodyPr/>
          <a:lstStyle/>
          <a:p>
            <a:r>
              <a:rPr lang="en-US" dirty="0">
                <a:solidFill>
                  <a:srgbClr val="FF6D10"/>
                </a:solidFill>
              </a:rPr>
              <a:t>So why should you worry about SCADA?</a:t>
            </a:r>
          </a:p>
        </p:txBody>
      </p:sp>
    </p:spTree>
    <p:extLst>
      <p:ext uri="{BB962C8B-B14F-4D97-AF65-F5344CB8AC3E}">
        <p14:creationId xmlns:p14="http://schemas.microsoft.com/office/powerpoint/2010/main" val="2020020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62DB-1F0B-4F54-B24C-1B23EE7181DF}"/>
              </a:ext>
            </a:extLst>
          </p:cNvPr>
          <p:cNvSpPr>
            <a:spLocks noGrp="1"/>
          </p:cNvSpPr>
          <p:nvPr>
            <p:ph type="title"/>
          </p:nvPr>
        </p:nvSpPr>
        <p:spPr>
          <a:xfrm>
            <a:off x="838199" y="2213527"/>
            <a:ext cx="10515600" cy="1325563"/>
          </a:xfrm>
        </p:spPr>
        <p:txBody>
          <a:bodyPr/>
          <a:lstStyle/>
          <a:p>
            <a:r>
              <a:rPr lang="en-US" dirty="0">
                <a:solidFill>
                  <a:srgbClr val="FF6D10"/>
                </a:solidFill>
              </a:rPr>
              <a:t>So why should you worry about SCADA?</a:t>
            </a:r>
          </a:p>
        </p:txBody>
      </p:sp>
      <p:sp>
        <p:nvSpPr>
          <p:cNvPr id="3" name="TextBox 2">
            <a:extLst>
              <a:ext uri="{FF2B5EF4-FFF2-40B4-BE49-F238E27FC236}">
                <a16:creationId xmlns:a16="http://schemas.microsoft.com/office/drawing/2014/main" id="{2CE1132D-E938-4E2B-870A-E964EA66983E}"/>
              </a:ext>
            </a:extLst>
          </p:cNvPr>
          <p:cNvSpPr txBox="1"/>
          <p:nvPr/>
        </p:nvSpPr>
        <p:spPr>
          <a:xfrm>
            <a:off x="3624804" y="3539090"/>
            <a:ext cx="5405377" cy="1015663"/>
          </a:xfrm>
          <a:prstGeom prst="rect">
            <a:avLst/>
          </a:prstGeom>
          <a:noFill/>
        </p:spPr>
        <p:txBody>
          <a:bodyPr wrap="square" rtlCol="0">
            <a:spAutoFit/>
          </a:bodyPr>
          <a:lstStyle/>
          <a:p>
            <a:r>
              <a:rPr lang="en-US" sz="6000" dirty="0"/>
              <a:t>You’re in one!</a:t>
            </a:r>
          </a:p>
        </p:txBody>
      </p:sp>
    </p:spTree>
    <p:extLst>
      <p:ext uri="{BB962C8B-B14F-4D97-AF65-F5344CB8AC3E}">
        <p14:creationId xmlns:p14="http://schemas.microsoft.com/office/powerpoint/2010/main" val="350335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1132D-E938-4E2B-870A-E964EA66983E}"/>
              </a:ext>
            </a:extLst>
          </p:cNvPr>
          <p:cNvSpPr txBox="1"/>
          <p:nvPr/>
        </p:nvSpPr>
        <p:spPr>
          <a:xfrm>
            <a:off x="3949859" y="1556811"/>
            <a:ext cx="4292279" cy="1015663"/>
          </a:xfrm>
          <a:prstGeom prst="rect">
            <a:avLst/>
          </a:prstGeom>
          <a:noFill/>
        </p:spPr>
        <p:txBody>
          <a:bodyPr wrap="square" rtlCol="0">
            <a:spAutoFit/>
          </a:bodyPr>
          <a:lstStyle/>
          <a:p>
            <a:pPr algn="ctr"/>
            <a:r>
              <a:rPr lang="en-US" sz="6000" dirty="0">
                <a:solidFill>
                  <a:srgbClr val="FF6600"/>
                </a:solidFill>
              </a:rPr>
              <a:t>GSU SCADA</a:t>
            </a:r>
          </a:p>
        </p:txBody>
      </p:sp>
      <p:sp>
        <p:nvSpPr>
          <p:cNvPr id="5" name="Title 3">
            <a:extLst>
              <a:ext uri="{FF2B5EF4-FFF2-40B4-BE49-F238E27FC236}">
                <a16:creationId xmlns:a16="http://schemas.microsoft.com/office/drawing/2014/main" id="{0EB042EB-7DB4-4C92-8EE8-8A6A13DD86AD}"/>
              </a:ext>
            </a:extLst>
          </p:cNvPr>
          <p:cNvSpPr>
            <a:spLocks noGrp="1"/>
          </p:cNvSpPr>
          <p:nvPr>
            <p:ph type="title"/>
          </p:nvPr>
        </p:nvSpPr>
        <p:spPr>
          <a:xfrm>
            <a:off x="224259" y="3493677"/>
            <a:ext cx="11535137" cy="1807512"/>
          </a:xfrm>
        </p:spPr>
        <p:txBody>
          <a:bodyPr>
            <a:normAutofit fontScale="90000"/>
          </a:bodyPr>
          <a:lstStyle/>
          <a:p>
            <a:pPr algn="ctr"/>
            <a:r>
              <a:rPr lang="en-US" sz="3200" dirty="0">
                <a:latin typeface="+mn-lt"/>
              </a:rPr>
              <a:t>Disclaimer:</a:t>
            </a:r>
            <a:br>
              <a:rPr lang="en-US" sz="3200" dirty="0">
                <a:latin typeface="+mn-lt"/>
              </a:rPr>
            </a:br>
            <a:br>
              <a:rPr lang="en-US" sz="3200" dirty="0">
                <a:latin typeface="+mn-lt"/>
              </a:rPr>
            </a:br>
            <a:r>
              <a:rPr lang="en-US" sz="3200" dirty="0">
                <a:latin typeface="+mn-lt"/>
              </a:rPr>
              <a:t>Information from 2006 ASUR report. Since then, GSU has updated services.</a:t>
            </a:r>
          </a:p>
        </p:txBody>
      </p:sp>
    </p:spTree>
    <p:extLst>
      <p:ext uri="{BB962C8B-B14F-4D97-AF65-F5344CB8AC3E}">
        <p14:creationId xmlns:p14="http://schemas.microsoft.com/office/powerpoint/2010/main" val="3986326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0B7A397-E610-4D15-A821-DC759044329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93182" y="100183"/>
            <a:ext cx="8605636" cy="6657633"/>
          </a:xfrm>
        </p:spPr>
      </p:pic>
    </p:spTree>
    <p:extLst>
      <p:ext uri="{BB962C8B-B14F-4D97-AF65-F5344CB8AC3E}">
        <p14:creationId xmlns:p14="http://schemas.microsoft.com/office/powerpoint/2010/main" val="4207478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43DCCC2-1B26-4961-AD4A-0D78949EA59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59605" y="155422"/>
            <a:ext cx="8472789" cy="6547156"/>
          </a:xfrm>
        </p:spPr>
      </p:pic>
    </p:spTree>
    <p:extLst>
      <p:ext uri="{BB962C8B-B14F-4D97-AF65-F5344CB8AC3E}">
        <p14:creationId xmlns:p14="http://schemas.microsoft.com/office/powerpoint/2010/main" val="1730409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4527-CAFB-4CD7-9472-D45588A7336F}"/>
              </a:ext>
            </a:extLst>
          </p:cNvPr>
          <p:cNvSpPr>
            <a:spLocks noGrp="1"/>
          </p:cNvSpPr>
          <p:nvPr>
            <p:ph type="title"/>
          </p:nvPr>
        </p:nvSpPr>
        <p:spPr/>
        <p:txBody>
          <a:bodyPr/>
          <a:lstStyle/>
          <a:p>
            <a:r>
              <a:rPr lang="en-US" dirty="0"/>
              <a:t>Overview of SCADA security</a:t>
            </a:r>
          </a:p>
        </p:txBody>
      </p:sp>
      <p:sp>
        <p:nvSpPr>
          <p:cNvPr id="3" name="Text Placeholder 2">
            <a:extLst>
              <a:ext uri="{FF2B5EF4-FFF2-40B4-BE49-F238E27FC236}">
                <a16:creationId xmlns:a16="http://schemas.microsoft.com/office/drawing/2014/main" id="{FFA17F2C-D2E9-40C0-91C8-9F0A2D1E2AD0}"/>
              </a:ext>
            </a:extLst>
          </p:cNvPr>
          <p:cNvSpPr>
            <a:spLocks noGrp="1"/>
          </p:cNvSpPr>
          <p:nvPr>
            <p:ph type="body" sz="quarter" idx="13"/>
          </p:nvPr>
        </p:nvSpPr>
        <p:spPr>
          <a:xfrm>
            <a:off x="386787" y="1859280"/>
            <a:ext cx="11043213" cy="4727248"/>
          </a:xfrm>
        </p:spPr>
        <p:txBody>
          <a:bodyPr>
            <a:normAutofit/>
          </a:bodyPr>
          <a:lstStyle/>
          <a:p>
            <a:r>
              <a:rPr lang="en-US" dirty="0"/>
              <a:t>SCADA has gone through generations</a:t>
            </a:r>
          </a:p>
          <a:p>
            <a:pPr lvl="1"/>
            <a:r>
              <a:rPr lang="en-US" dirty="0">
                <a:solidFill>
                  <a:schemeClr val="bg1"/>
                </a:solidFill>
              </a:rPr>
              <a:t>Monolithic -&gt; Distributed -&gt; Networked -&gt; IoT</a:t>
            </a:r>
          </a:p>
          <a:p>
            <a:r>
              <a:rPr lang="en-US" dirty="0"/>
              <a:t>Their hardware and software developed on both sides of IT and OT</a:t>
            </a:r>
          </a:p>
          <a:p>
            <a:pPr lvl="1"/>
            <a:r>
              <a:rPr lang="en-US" dirty="0">
                <a:solidFill>
                  <a:schemeClr val="bg1"/>
                </a:solidFill>
              </a:rPr>
              <a:t>New user interfaces, new servers for SCADA purposes, new PC hardware</a:t>
            </a:r>
          </a:p>
          <a:p>
            <a:pPr lvl="1"/>
            <a:r>
              <a:rPr lang="en-US" dirty="0">
                <a:solidFill>
                  <a:schemeClr val="bg1"/>
                </a:solidFill>
              </a:rPr>
              <a:t>New PLCs, new engineering developments, new techniques</a:t>
            </a:r>
          </a:p>
          <a:p>
            <a:r>
              <a:rPr lang="en-US" dirty="0"/>
              <a:t>SCADA control feedback now has more computers and attack surfaces. </a:t>
            </a:r>
          </a:p>
          <a:p>
            <a:pPr lvl="1"/>
            <a:r>
              <a:rPr lang="en-US" dirty="0">
                <a:solidFill>
                  <a:schemeClr val="bg1"/>
                </a:solidFill>
              </a:rPr>
              <a:t>60% of attack vectors in 2015 were web applications. In 2017, HTTP was the most attacked protocol in SCADA.</a:t>
            </a:r>
          </a:p>
          <a:p>
            <a:pPr lvl="1"/>
            <a:r>
              <a:rPr lang="en-US" dirty="0">
                <a:solidFill>
                  <a:schemeClr val="bg1"/>
                </a:solidFill>
              </a:rPr>
              <a:t>Now, most common attacks in SCADA are software applications, not </a:t>
            </a:r>
            <a:r>
              <a:rPr lang="en-US" dirty="0" err="1">
                <a:solidFill>
                  <a:schemeClr val="bg1"/>
                </a:solidFill>
              </a:rPr>
              <a:t>airgapped</a:t>
            </a:r>
            <a:r>
              <a:rPr lang="en-US" dirty="0">
                <a:solidFill>
                  <a:schemeClr val="bg1"/>
                </a:solidFill>
              </a:rPr>
              <a:t> networks.</a:t>
            </a:r>
          </a:p>
          <a:p>
            <a:pPr marL="0" indent="0">
              <a:buNone/>
            </a:pPr>
            <a:endParaRPr lang="en-US" dirty="0"/>
          </a:p>
        </p:txBody>
      </p:sp>
    </p:spTree>
    <p:extLst>
      <p:ext uri="{BB962C8B-B14F-4D97-AF65-F5344CB8AC3E}">
        <p14:creationId xmlns:p14="http://schemas.microsoft.com/office/powerpoint/2010/main" val="178597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2F19B711-C590-44D1-9AA8-9F143B0ED58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0C79CF2-6A1C-4636-84CE-ABB2BE191D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7A5D17DF-AD65-402C-A95C-F13C770C9F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close up of a map&#10;&#10;Description generated with very high confidence">
            <a:extLst>
              <a:ext uri="{FF2B5EF4-FFF2-40B4-BE49-F238E27FC236}">
                <a16:creationId xmlns:a16="http://schemas.microsoft.com/office/drawing/2014/main" id="{FD599B42-8D98-47A8-9DFB-D97FD752D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3" y="2041714"/>
            <a:ext cx="4814655" cy="2768426"/>
          </a:xfrm>
          <a:prstGeom prst="rect">
            <a:avLst/>
          </a:prstGeom>
        </p:spPr>
      </p:pic>
      <p:pic>
        <p:nvPicPr>
          <p:cNvPr id="3" name="Content Placeholder 7" descr="A close up of text on a black background&#10;&#10;Description generated with high confidence">
            <a:extLst>
              <a:ext uri="{FF2B5EF4-FFF2-40B4-BE49-F238E27FC236}">
                <a16:creationId xmlns:a16="http://schemas.microsoft.com/office/drawing/2014/main" id="{B622CB3E-1C0A-4EA0-B1BC-9BCFAF2EDE9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3000"/>
                    </a14:imgEffect>
                  </a14:imgLayer>
                </a14:imgProps>
              </a:ext>
              <a:ext uri="{28A0092B-C50C-407E-A947-70E740481C1C}">
                <a14:useLocalDpi xmlns:a14="http://schemas.microsoft.com/office/drawing/2010/main" val="0"/>
              </a:ext>
            </a:extLst>
          </a:blip>
          <a:stretch>
            <a:fillRect/>
          </a:stretch>
        </p:blipFill>
        <p:spPr>
          <a:xfrm>
            <a:off x="1120477" y="1542540"/>
            <a:ext cx="4814653" cy="3719320"/>
          </a:xfrm>
          <a:prstGeom prst="rect">
            <a:avLst/>
          </a:prstGeom>
        </p:spPr>
      </p:pic>
      <p:cxnSp>
        <p:nvCxnSpPr>
          <p:cNvPr id="10" name="Straight Arrow Connector 9">
            <a:extLst>
              <a:ext uri="{FF2B5EF4-FFF2-40B4-BE49-F238E27FC236}">
                <a16:creationId xmlns:a16="http://schemas.microsoft.com/office/drawing/2014/main" id="{6B79FBC4-98C3-4E6F-BCA8-10CDC1F47FFC}"/>
              </a:ext>
            </a:extLst>
          </p:cNvPr>
          <p:cNvCxnSpPr>
            <a:cxnSpLocks/>
          </p:cNvCxnSpPr>
          <p:nvPr/>
        </p:nvCxnSpPr>
        <p:spPr>
          <a:xfrm>
            <a:off x="4094480" y="2519680"/>
            <a:ext cx="2489200" cy="198005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2" name="Connector: Curved 21">
            <a:extLst>
              <a:ext uri="{FF2B5EF4-FFF2-40B4-BE49-F238E27FC236}">
                <a16:creationId xmlns:a16="http://schemas.microsoft.com/office/drawing/2014/main" id="{4C703781-CCFB-4691-BD74-AEEC47B3F1B4}"/>
              </a:ext>
            </a:extLst>
          </p:cNvPr>
          <p:cNvCxnSpPr>
            <a:cxnSpLocks/>
          </p:cNvCxnSpPr>
          <p:nvPr/>
        </p:nvCxnSpPr>
        <p:spPr>
          <a:xfrm>
            <a:off x="4765040" y="2255520"/>
            <a:ext cx="1904746" cy="1438064"/>
          </a:xfrm>
          <a:prstGeom prst="curvedConnector3">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27EE3AED-09D8-4DBB-A423-15A817744507}"/>
              </a:ext>
            </a:extLst>
          </p:cNvPr>
          <p:cNvCxnSpPr/>
          <p:nvPr/>
        </p:nvCxnSpPr>
        <p:spPr>
          <a:xfrm>
            <a:off x="4765040" y="2255520"/>
            <a:ext cx="1491823"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46" name="Connector: Elbow 45">
            <a:extLst>
              <a:ext uri="{FF2B5EF4-FFF2-40B4-BE49-F238E27FC236}">
                <a16:creationId xmlns:a16="http://schemas.microsoft.com/office/drawing/2014/main" id="{123A4E4F-1EFD-4F89-B96D-FF63DAD6965E}"/>
              </a:ext>
            </a:extLst>
          </p:cNvPr>
          <p:cNvCxnSpPr>
            <a:cxnSpLocks/>
          </p:cNvCxnSpPr>
          <p:nvPr/>
        </p:nvCxnSpPr>
        <p:spPr>
          <a:xfrm>
            <a:off x="3883533" y="3007488"/>
            <a:ext cx="3096387" cy="1299271"/>
          </a:xfrm>
          <a:prstGeom prst="bentConnector3">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48" name="Rectangle 47">
            <a:extLst>
              <a:ext uri="{FF2B5EF4-FFF2-40B4-BE49-F238E27FC236}">
                <a16:creationId xmlns:a16="http://schemas.microsoft.com/office/drawing/2014/main" id="{72362288-6257-4AE9-9CCA-A6F44C28B66D}"/>
              </a:ext>
            </a:extLst>
          </p:cNvPr>
          <p:cNvSpPr/>
          <p:nvPr/>
        </p:nvSpPr>
        <p:spPr>
          <a:xfrm>
            <a:off x="954023" y="3713600"/>
            <a:ext cx="3963418" cy="12862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FD46DFD-FD8C-4088-9B50-3F0CFEB3546D}"/>
              </a:ext>
            </a:extLst>
          </p:cNvPr>
          <p:cNvSpPr/>
          <p:nvPr/>
        </p:nvSpPr>
        <p:spPr>
          <a:xfrm>
            <a:off x="8490792" y="3071586"/>
            <a:ext cx="2747180" cy="181537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ctor: Elbow 50">
            <a:extLst>
              <a:ext uri="{FF2B5EF4-FFF2-40B4-BE49-F238E27FC236}">
                <a16:creationId xmlns:a16="http://schemas.microsoft.com/office/drawing/2014/main" id="{EBF6A658-8263-41AF-B2EB-BB963FCEA3E6}"/>
              </a:ext>
            </a:extLst>
          </p:cNvPr>
          <p:cNvCxnSpPr>
            <a:cxnSpLocks/>
          </p:cNvCxnSpPr>
          <p:nvPr/>
        </p:nvCxnSpPr>
        <p:spPr>
          <a:xfrm flipV="1">
            <a:off x="4917441" y="4886959"/>
            <a:ext cx="3573351" cy="112856"/>
          </a:xfrm>
          <a:prstGeom prst="bentConnector3">
            <a:avLst>
              <a:gd name="adj1" fmla="val 50000"/>
            </a:avLst>
          </a:prstGeom>
          <a:ln w="190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309411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CyberSecurity">
      <a:majorFont>
        <a:latin typeface="Maven Pro"/>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_Project_Presentation" id="{D1AE86B2-7C6A-46CD-A864-A1DFC1221596}" vid="{E833E929-D770-49C7-BB19-BF28745B5F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Grad_Project_Presentation</Template>
  <TotalTime>263</TotalTime>
  <Words>1084</Words>
  <Application>Microsoft Office PowerPoint</Application>
  <PresentationFormat>Widescreen</PresentationFormat>
  <Paragraphs>101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Roboto</vt:lpstr>
      <vt:lpstr>Calibri</vt:lpstr>
      <vt:lpstr>Maven Pro</vt:lpstr>
      <vt:lpstr>Arial</vt:lpstr>
      <vt:lpstr>Office Theme</vt:lpstr>
      <vt:lpstr> Human Machine Interface development and vulnerabilities in SCADA systems</vt:lpstr>
      <vt:lpstr>Introduction</vt:lpstr>
      <vt:lpstr>So why should you worry about SCADA?</vt:lpstr>
      <vt:lpstr>So why should you worry about SCADA?</vt:lpstr>
      <vt:lpstr>Disclaimer:  Information from 2006 ASUR report. Since then, GSU has updated services.</vt:lpstr>
      <vt:lpstr>PowerPoint Presentation</vt:lpstr>
      <vt:lpstr>PowerPoint Presentation</vt:lpstr>
      <vt:lpstr>Overview of SCADA security</vt:lpstr>
      <vt:lpstr>PowerPoint Presentation</vt:lpstr>
      <vt:lpstr>Research of SCADA vulnerabilities</vt:lpstr>
      <vt:lpstr>PowerPoint Presentation</vt:lpstr>
      <vt:lpstr>PowerPoint Presentation</vt:lpstr>
      <vt:lpstr>…But web security is overlooked</vt:lpstr>
      <vt:lpstr>Project Purpose</vt:lpstr>
      <vt:lpstr>Approach</vt:lpstr>
      <vt:lpstr>Approach (cont.)</vt:lpstr>
      <vt:lpstr>Siemens HMI Attack Space</vt:lpstr>
      <vt:lpstr>Anticipated Problems</vt:lpstr>
      <vt:lpstr>Anticipated Results</vt:lpstr>
      <vt:lpstr>PowerPoint Presentation</vt:lpstr>
      <vt:lpstr>PowerPoint Presentation</vt:lpstr>
      <vt:lpstr>What I’ve learned…so far</vt:lpstr>
      <vt:lpstr>Acknowledgements: Bridging IT and OT</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Human Machine Interface development and vulnerabilities in SCADA systems</dc:title>
  <dc:creator>Wasfi</dc:creator>
  <cp:lastModifiedBy>Wasfi</cp:lastModifiedBy>
  <cp:revision>3</cp:revision>
  <dcterms:created xsi:type="dcterms:W3CDTF">2018-04-18T09:27:32Z</dcterms:created>
  <dcterms:modified xsi:type="dcterms:W3CDTF">2018-04-18T13:52:16Z</dcterms:modified>
</cp:coreProperties>
</file>